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1" r:id="rId3"/>
    <p:sldId id="262" r:id="rId4"/>
    <p:sldId id="263" r:id="rId5"/>
    <p:sldId id="264" r:id="rId6"/>
    <p:sldId id="267" r:id="rId7"/>
    <p:sldId id="292" r:id="rId8"/>
    <p:sldId id="293" r:id="rId9"/>
    <p:sldId id="289" r:id="rId10"/>
    <p:sldId id="290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33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3" autoAdjust="0"/>
    <p:restoredTop sz="86224" autoAdjust="0"/>
  </p:normalViewPr>
  <p:slideViewPr>
    <p:cSldViewPr>
      <p:cViewPr>
        <p:scale>
          <a:sx n="68" d="100"/>
          <a:sy n="68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869FA37-FF8D-4D82-97B6-5A2531FA67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571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95D88-5AF6-4FF9-AAF0-152494CE0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777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0338B999-305F-4CC9-8600-93DED6AA6E5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Title page – introducing the topic of 4-H and BGCA programs working together.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6E44D743-196F-4411-8629-51280FDBECB5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4-H has projects of visual arts and theatre arts with many exhibit opportunities.  BGCA’s Fine Arts program offers more opportunities for youth to share what they are learning. </a:t>
            </a:r>
          </a:p>
          <a:p>
            <a:pPr eaLnBrk="1" hangingPunct="1"/>
            <a:r>
              <a:rPr lang="en-US" altLang="en-US" smtClean="0"/>
              <a:t>Both programs focus on photography.</a:t>
            </a:r>
          </a:p>
          <a:p>
            <a:pPr eaLnBrk="1" hangingPunct="1"/>
            <a:r>
              <a:rPr lang="en-US" altLang="en-US" smtClean="0"/>
              <a:t>BGCA Music Makers Program is similar to 4-H’s Share-The-Fun (or Talent) programs found in many states.  Some states have specific music and performing opportunities. This will vary from state to state.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333F7B5F-A4DB-4726-8875-CFE11C9F4043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Partnerships between 4-H and BGCA can build relationships and collaborative programs resulting in holistic programs and best practices to meet the needs of Military children and youth.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FB08EAF-CF1F-4324-BDAE-387290A6BFB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Mission statements from 4-H National Headquarters and National BGCA. </a:t>
            </a:r>
          </a:p>
          <a:p>
            <a:pPr eaLnBrk="1" hangingPunct="1"/>
            <a:r>
              <a:rPr lang="en-US" altLang="en-US" smtClean="0"/>
              <a:t>Note the common words:  empower/enable and full potential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4CC010D-1437-45E7-998A-250D98D8B0B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Basics of programming for 4-H and BGCA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D9CEEC92-D190-4B7A-97FE-D76F51154A5A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2F7D2A2-D478-4FC4-960A-A03F478AB1A1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Known as 4-H Mission Mandates, describe the core areas of 4-H programs. </a:t>
            </a:r>
          </a:p>
          <a:p>
            <a:pPr eaLnBrk="1" hangingPunct="1"/>
            <a:r>
              <a:rPr lang="en-US" altLang="en-US" smtClean="0"/>
              <a:t>Describe the 5 core program areas for BGCA.  Note the similarities and differences – will see more as go through the next few slides.</a:t>
            </a:r>
          </a:p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A8DCEA9A-9573-4179-B991-FF4DA2C7E24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Leadership Area - Youth of the Year Program in BGCA – links to state and county recognition programs.</a:t>
            </a:r>
          </a:p>
          <a:p>
            <a:pPr eaLnBrk="1" hangingPunct="1"/>
            <a:r>
              <a:rPr lang="en-US" altLang="en-US" smtClean="0"/>
              <a:t>National 4-H opportunities – National 4-H Conference and National 4-H Congress.  Each state may have different avenue to participate.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4-H Clubs always have opportunities for youth to practice Leadership, Citizenship and Communication skills.  BGCA’s Keystone and Torch Clubs have similar opportunities.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For Army, these can be the same group of youth or different groups – there are various ways to offer these opportunities at an installation.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2749013-28FD-4A15-AB64-F18CD59486E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Science and Technology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4E2F5CC2-CB40-4A0C-A5A0-4BB960229C4D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4-H’s Financial Champions and BGCA’s Money Matters great example of materials complementing each other – some similarities but also some differences.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BGCA’s Career Launch and Job Ready and 4-H’s Get in the Act and Be the E work together.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BGCA Project Learn and Power Hour programs – found similarly in 4-H projects because they include mastery of a subject or skill, generosity through giving back to the community, belonging – club membership and independence by decision making and self-esteem development.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A2B3D84F-3BE0-4E26-9CB0-CEF285C98AA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4-H projects focusing on Health &amp; Fitness, Foods &amp; Nutrition and Bicycle work well with BGCA’s Triple Play series.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BGCA SMART MOVES programs which includes SMART Girls and Passport to Manhood programs includes components  similar to 4-H projects in leadership, citizenship, communication and the prevention project Health Rocks!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3" name="Picture 16" descr="bkgrd1 copy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A655-4C36-460E-B36C-27A0F2E4D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40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703BE-4DDD-4B97-ABEE-9AAFCC4B7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65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0249C-7A6C-447B-AB5E-00E72124CB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78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4D899-DA94-428E-AEE3-67695341B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870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77D69-2C50-45BA-B615-2BF9F2583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04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2D522-6D0E-4625-B0FB-9C77B901C3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95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F45A7-B1B7-43CE-8858-6D4D2DC6A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38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FEA23-27DA-46FB-9CD1-008473602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84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7079-4D4B-4AA3-8BAD-024FB5BFF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64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28F-8B15-44FC-ACF6-A3D747755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2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4C0EA-1A5C-47F8-8DE1-1B1CEFEE8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08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6AD3A-9A1F-4D2D-8C17-E7AA7E0DB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5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12952-F54B-41F7-8B46-6C8D9393F2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0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6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37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60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DC480D3-7ADF-4F18-9BF4-7C9C83F318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13" descr="bkgrd1_conten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2133600"/>
            <a:ext cx="9144000" cy="12954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  <a:alpha val="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Linking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4-H and BGCA</a:t>
            </a:r>
          </a:p>
        </p:txBody>
      </p:sp>
      <p:sp>
        <p:nvSpPr>
          <p:cNvPr id="512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400" smtClean="0"/>
              <a:t>Presented during 2010 Army 4-H 101 Reset Trainings and Garrison Technical Assistance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BEFBB8-AF37-4049-A676-04F9501A608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553200" cy="6096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latin typeface="Arial" charset="0"/>
                <a:cs typeface="Arial" charset="0"/>
              </a:rPr>
              <a:t>Linking Programs </a:t>
            </a:r>
            <a:endParaRPr lang="en-US" altLang="en-US" sz="3600" b="1" i="1" smtClean="0">
              <a:latin typeface="Arial" charset="0"/>
              <a:cs typeface="Arial" charset="0"/>
            </a:endParaRPr>
          </a:p>
        </p:txBody>
      </p:sp>
      <p:graphicFrame>
        <p:nvGraphicFramePr>
          <p:cNvPr id="63522" name="Group 34"/>
          <p:cNvGraphicFramePr>
            <a:graphicFrameLocks noGrp="1"/>
          </p:cNvGraphicFramePr>
          <p:nvPr>
            <p:ph idx="1"/>
          </p:nvPr>
        </p:nvGraphicFramePr>
        <p:xfrm>
          <a:off x="2057400" y="1219200"/>
          <a:ext cx="6553200" cy="3779838"/>
        </p:xfrm>
        <a:graphic>
          <a:graphicData uri="http://schemas.openxmlformats.org/drawingml/2006/table">
            <a:tbl>
              <a:tblPr/>
              <a:tblGrid>
                <a:gridCol w="3276600"/>
                <a:gridCol w="3276600"/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4-H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BGCA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Visual Arts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Theatre Arts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Photography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Share the Fun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Fine Arts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Drama Matters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Image Makers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Music Makers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F49A68-51AF-4F72-A9C4-6AEB87AD0CE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5603" name="AutoShape 5"/>
          <p:cNvSpPr>
            <a:spLocks noChangeArrowheads="1"/>
          </p:cNvSpPr>
          <p:nvPr/>
        </p:nvSpPr>
        <p:spPr bwMode="auto">
          <a:xfrm>
            <a:off x="3810000" y="3505200"/>
            <a:ext cx="571500" cy="573088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6400800" y="3581400"/>
            <a:ext cx="685800" cy="76200"/>
          </a:xfrm>
          <a:prstGeom prst="flowChartProcess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6400800" y="3733800"/>
            <a:ext cx="685800" cy="76200"/>
          </a:xfrm>
          <a:prstGeom prst="flowChartProcess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6" name="AutoShape 12"/>
          <p:cNvSpPr>
            <a:spLocks noChangeArrowheads="1"/>
          </p:cNvSpPr>
          <p:nvPr/>
        </p:nvSpPr>
        <p:spPr bwMode="auto">
          <a:xfrm rot="900005">
            <a:off x="1652588" y="4448175"/>
            <a:ext cx="3505200" cy="2628900"/>
          </a:xfrm>
          <a:prstGeom prst="irregularSeal2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7" name="WordArt 13"/>
          <p:cNvSpPr>
            <a:spLocks noChangeArrowheads="1" noChangeShapeType="1" noTextEdit="1"/>
          </p:cNvSpPr>
          <p:nvPr/>
        </p:nvSpPr>
        <p:spPr bwMode="auto">
          <a:xfrm>
            <a:off x="2362200" y="5181600"/>
            <a:ext cx="198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Holistic 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Programs</a:t>
            </a:r>
          </a:p>
        </p:txBody>
      </p:sp>
      <p:sp>
        <p:nvSpPr>
          <p:cNvPr id="25608" name="AutoShape 15"/>
          <p:cNvSpPr>
            <a:spLocks noChangeArrowheads="1"/>
          </p:cNvSpPr>
          <p:nvPr/>
        </p:nvSpPr>
        <p:spPr bwMode="auto">
          <a:xfrm>
            <a:off x="5334000" y="4343400"/>
            <a:ext cx="3810000" cy="2514600"/>
          </a:xfrm>
          <a:prstGeom prst="irregularSeal1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9" name="WordArt 16"/>
          <p:cNvSpPr>
            <a:spLocks noChangeArrowheads="1" noChangeShapeType="1" noTextEdit="1"/>
          </p:cNvSpPr>
          <p:nvPr/>
        </p:nvSpPr>
        <p:spPr bwMode="auto">
          <a:xfrm>
            <a:off x="6553200" y="4876800"/>
            <a:ext cx="1460500" cy="1155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Best 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Practices</a:t>
            </a:r>
          </a:p>
        </p:txBody>
      </p:sp>
      <p:pic>
        <p:nvPicPr>
          <p:cNvPr id="25610" name="Picture 17" descr="4h_mark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8" descr="BGCA 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00400"/>
            <a:ext cx="160020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524000" y="1638300"/>
            <a:ext cx="7315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en-US" sz="3200"/>
              <a:t>Builds Relationships and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/>
              <a:t>Collaborative Programs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981200" y="495300"/>
            <a:ext cx="693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chemeClr val="tx2"/>
                </a:solidFill>
              </a:rPr>
              <a:t>4-H and BGCA Partnership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 build="p"/>
      <p:bldP spid="276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916EB6-E700-4F79-9762-8E67D3A2378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6858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 </a:t>
            </a:r>
            <a:r>
              <a:rPr lang="en-US" sz="3800" b="1" dirty="0" smtClean="0">
                <a:latin typeface="+mn-lt"/>
              </a:rPr>
              <a:t>Common Youth Development Missions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76400"/>
            <a:ext cx="6096000" cy="1830388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2400" b="1" smtClean="0"/>
              <a:t>4-H</a:t>
            </a:r>
            <a:endParaRPr lang="en-US" altLang="en-US" sz="240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2400" smtClean="0"/>
              <a:t>To empower youth to reach their full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2400" smtClean="0"/>
              <a:t>potential working and learning in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2400" smtClean="0"/>
              <a:t>partnership with caring adults.</a:t>
            </a:r>
          </a:p>
          <a:p>
            <a:pPr algn="ctr" eaLnBrk="1" hangingPunct="1">
              <a:lnSpc>
                <a:spcPct val="85000"/>
              </a:lnSpc>
              <a:buFont typeface="Wingdings" pitchFamily="2" charset="2"/>
              <a:buNone/>
            </a:pPr>
            <a:endParaRPr lang="en-US" altLang="en-US" sz="2400" b="1" smtClean="0"/>
          </a:p>
        </p:txBody>
      </p:sp>
      <p:pic>
        <p:nvPicPr>
          <p:cNvPr id="7173" name="Picture 4" descr="4h_mark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BGCA 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4191000"/>
            <a:ext cx="1481137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438400" y="3657600"/>
            <a:ext cx="6248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2400" b="1"/>
              <a:t>	BGCA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2400"/>
              <a:t>   To enable all young people especially those who need us most to reach their full potential as productive caring responsible citizens.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881E57-4877-41BB-B2EE-C67F9FF4861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533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n-lt"/>
              </a:rPr>
              <a:t>Youth Development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01800" y="1570038"/>
            <a:ext cx="3581400" cy="4144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smtClean="0"/>
              <a:t>4-H Essential Elements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b="1" smtClean="0"/>
          </a:p>
          <a:p>
            <a:pPr eaLnBrk="1" hangingPunct="1"/>
            <a:r>
              <a:rPr lang="en-US" altLang="en-US" sz="2000" smtClean="0"/>
              <a:t>Belonging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Generosity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Independence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Mastery</a:t>
            </a:r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1595438"/>
            <a:ext cx="3886200" cy="4297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smtClean="0"/>
              <a:t>BGCA Strategy (BUIC)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2000" b="1" smtClean="0"/>
          </a:p>
          <a:p>
            <a:pPr eaLnBrk="1" hangingPunct="1"/>
            <a:r>
              <a:rPr lang="en-US" altLang="en-US" sz="2000" b="1" u="sng" smtClean="0"/>
              <a:t>B</a:t>
            </a:r>
            <a:r>
              <a:rPr lang="en-US" altLang="en-US" sz="2000" smtClean="0"/>
              <a:t>elonging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b="1" u="sng" smtClean="0"/>
              <a:t>U</a:t>
            </a:r>
            <a:r>
              <a:rPr lang="en-US" altLang="en-US" sz="2000" smtClean="0"/>
              <a:t>sefulness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b="1" u="sng" smtClean="0"/>
              <a:t>I</a:t>
            </a:r>
            <a:r>
              <a:rPr lang="en-US" altLang="en-US" sz="2000" smtClean="0"/>
              <a:t>nfluence/Empowerment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b="1" u="sng" smtClean="0"/>
              <a:t>C</a:t>
            </a:r>
            <a:r>
              <a:rPr lang="en-US" altLang="en-US" sz="2000" smtClean="0"/>
              <a:t>ompetence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4993BA-CC0C-4F56-99E1-DB2A29B6164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31813"/>
            <a:ext cx="65532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Military Partnerships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0" y="2184400"/>
            <a:ext cx="77724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Provide predictable, consistent quality youth development programming and support.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Assure military parents that their children are in safe and nurturing environments wherever they move from installation to installation.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81470B-B347-4151-B104-9B4AF6507CB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431925" y="1905000"/>
            <a:ext cx="3429000" cy="453072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Science, Engineering and Technology</a:t>
            </a:r>
          </a:p>
          <a:p>
            <a:pPr eaLnBrk="1" hangingPunct="1"/>
            <a:endParaRPr lang="en-US" altLang="en-US" sz="2600" smtClean="0"/>
          </a:p>
          <a:p>
            <a:pPr eaLnBrk="1" hangingPunct="1"/>
            <a:r>
              <a:rPr lang="en-US" altLang="en-US" sz="2600" smtClean="0"/>
              <a:t>Healthy Living</a:t>
            </a:r>
          </a:p>
          <a:p>
            <a:pPr eaLnBrk="1" hangingPunct="1"/>
            <a:endParaRPr lang="en-US" altLang="en-US" sz="2600" smtClean="0"/>
          </a:p>
          <a:p>
            <a:pPr eaLnBrk="1" hangingPunct="1"/>
            <a:r>
              <a:rPr lang="en-US" altLang="en-US" sz="2600" smtClean="0"/>
              <a:t>Citizenship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5661025" y="823913"/>
            <a:ext cx="2971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BGCA Core Program Areas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1828800" y="838200"/>
            <a:ext cx="2209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4-H Mission Mandates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5181600" y="1920875"/>
            <a:ext cx="396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  <a:cs typeface="+mn-cs"/>
              </a:rPr>
              <a:t>Character and Leadership Development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  <a:cs typeface="+mn-cs"/>
              </a:rPr>
              <a:t>Education and Career Development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  <a:cs typeface="+mn-cs"/>
              </a:rPr>
              <a:t>Health and Life Skills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  <a:cs typeface="+mn-cs"/>
              </a:rPr>
              <a:t>The Arts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  <a:cs typeface="+mn-cs"/>
              </a:rPr>
              <a:t>Sports, Fitness and Recreation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B7A18C-FCFC-4CD3-801F-1D88365C2AC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06600" y="188913"/>
            <a:ext cx="70866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latin typeface="Arial" charset="0"/>
                <a:cs typeface="Arial" charset="0"/>
              </a:rPr>
              <a:t>Linking Programs</a:t>
            </a:r>
          </a:p>
        </p:txBody>
      </p:sp>
      <p:graphicFrame>
        <p:nvGraphicFramePr>
          <p:cNvPr id="29746" name="Group 50"/>
          <p:cNvGraphicFramePr>
            <a:graphicFrameLocks noGrp="1"/>
          </p:cNvGraphicFramePr>
          <p:nvPr/>
        </p:nvGraphicFramePr>
        <p:xfrm>
          <a:off x="1752600" y="1219200"/>
          <a:ext cx="7086600" cy="4876800"/>
        </p:xfrm>
        <a:graphic>
          <a:graphicData uri="http://schemas.openxmlformats.org/drawingml/2006/table">
            <a:tbl>
              <a:tblPr/>
              <a:tblGrid>
                <a:gridCol w="3505200"/>
                <a:gridCol w="3581400"/>
              </a:tblGrid>
              <a:tr h="523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4-H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BGCA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3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and County 4-H recognition programs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 4-H Congress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 4-H Conference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4-H Clubs &amp; Projects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Leadership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Citizenship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Communication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Exploring 4-H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Service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Youth of the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Junior Staff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ClubService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Keystone Clubs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Torch Clubs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761345-5EB6-44C9-9FC1-F4571D476E6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7813"/>
            <a:ext cx="65532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latin typeface="Arial" charset="0"/>
                <a:cs typeface="Arial" charset="0"/>
              </a:rPr>
              <a:t>Linking Programs</a:t>
            </a:r>
            <a:endParaRPr lang="en-US" altLang="en-US" sz="3600" b="1" i="1" smtClean="0">
              <a:latin typeface="Arial" charset="0"/>
              <a:cs typeface="Arial" charset="0"/>
            </a:endParaRPr>
          </a:p>
        </p:txBody>
      </p:sp>
      <p:graphicFrame>
        <p:nvGraphicFramePr>
          <p:cNvPr id="96270" name="Group 14"/>
          <p:cNvGraphicFramePr>
            <a:graphicFrameLocks noGrp="1"/>
          </p:cNvGraphicFramePr>
          <p:nvPr>
            <p:ph idx="1"/>
          </p:nvPr>
        </p:nvGraphicFramePr>
        <p:xfrm>
          <a:off x="1828800" y="1371600"/>
          <a:ext cx="7010400" cy="4581525"/>
        </p:xfrm>
        <a:graphic>
          <a:graphicData uri="http://schemas.openxmlformats.org/drawingml/2006/table">
            <a:tbl>
              <a:tblPr/>
              <a:tblGrid>
                <a:gridCol w="3738880"/>
                <a:gridCol w="3271520"/>
              </a:tblGrid>
              <a:tr h="533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4-H Program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BGCA Program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Science Discovery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Outdoor Adventures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Butterfly Wings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Down-to-Earth Gardening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Computer Power Unlimited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Robotics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 of Wind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Dragon Fly Quest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Club Tech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Digital Arts Suite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Clay Tech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Robo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Tech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EF2251-A359-4076-B323-546D726BA75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64008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latin typeface="Arial" charset="0"/>
                <a:cs typeface="Arial" charset="0"/>
              </a:rPr>
              <a:t>Linking Programs</a:t>
            </a:r>
            <a:endParaRPr lang="en-US" altLang="en-US" sz="3600" b="1" i="1" smtClean="0">
              <a:latin typeface="Arial" charset="0"/>
              <a:cs typeface="Arial" charset="0"/>
            </a:endParaRPr>
          </a:p>
        </p:txBody>
      </p:sp>
      <p:graphicFrame>
        <p:nvGraphicFramePr>
          <p:cNvPr id="98318" name="Group 14"/>
          <p:cNvGraphicFramePr>
            <a:graphicFrameLocks noGrp="1"/>
          </p:cNvGraphicFramePr>
          <p:nvPr>
            <p:ph idx="1"/>
          </p:nvPr>
        </p:nvGraphicFramePr>
        <p:xfrm>
          <a:off x="1790700" y="1549400"/>
          <a:ext cx="7010400" cy="4581525"/>
        </p:xfrm>
        <a:graphic>
          <a:graphicData uri="http://schemas.openxmlformats.org/drawingml/2006/table">
            <a:tbl>
              <a:tblPr/>
              <a:tblGrid>
                <a:gridCol w="3733800"/>
                <a:gridCol w="3276600"/>
              </a:tblGrid>
              <a:tr h="533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4-H Program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BGCA Program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Financial Champions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Reading Makes Cents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Consumer Savvy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 in the Act (Workforce Readiness)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 the E - Entrepreneurship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“Learn by Doing” philosophy in all 4-H Projects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Money Matters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Career Launch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Goals for Graduation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Ready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 Learn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 Hour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202FB1-F08E-479F-9303-FF1F73EA5F7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58775"/>
            <a:ext cx="6553200" cy="6096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latin typeface="Arial" charset="0"/>
                <a:cs typeface="Arial" charset="0"/>
              </a:rPr>
              <a:t>Linking Programs</a:t>
            </a:r>
            <a:endParaRPr lang="en-US" altLang="en-US" sz="3600" b="1" i="1" smtClean="0">
              <a:latin typeface="Arial" charset="0"/>
              <a:cs typeface="Arial" charset="0"/>
            </a:endParaRPr>
          </a:p>
        </p:txBody>
      </p:sp>
      <p:graphicFrame>
        <p:nvGraphicFramePr>
          <p:cNvPr id="62514" name="Group 50"/>
          <p:cNvGraphicFramePr>
            <a:graphicFrameLocks noGrp="1"/>
          </p:cNvGraphicFramePr>
          <p:nvPr>
            <p:ph idx="1"/>
          </p:nvPr>
        </p:nvGraphicFramePr>
        <p:xfrm>
          <a:off x="1778000" y="1041400"/>
          <a:ext cx="7086600" cy="5257800"/>
        </p:xfrm>
        <a:graphic>
          <a:graphicData uri="http://schemas.openxmlformats.org/drawingml/2006/table">
            <a:tbl>
              <a:tblPr/>
              <a:tblGrid>
                <a:gridCol w="3733802"/>
                <a:gridCol w="335279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4-H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BGCA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Foods and Nutrition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Bicycle Adventures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Keeping Fit and Healthy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 For The Challenge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 Rocks!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Leadership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Citizenship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Triple 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Healthy Habits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Daily Challenges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Social Recreation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MLB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Wanna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Rookie League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SMART MOVES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SMART Girls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Passport to Manhood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779</Words>
  <Application>Microsoft Office PowerPoint</Application>
  <PresentationFormat>On-screen Show (4:3)</PresentationFormat>
  <Paragraphs>202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Layers</vt:lpstr>
      <vt:lpstr>Linking  4-H and BGCA</vt:lpstr>
      <vt:lpstr>  Common Youth Development Missions</vt:lpstr>
      <vt:lpstr>Youth Development</vt:lpstr>
      <vt:lpstr>Military Partnerships</vt:lpstr>
      <vt:lpstr>PowerPoint Presentation</vt:lpstr>
      <vt:lpstr>Linking Programs</vt:lpstr>
      <vt:lpstr>Linking Programs</vt:lpstr>
      <vt:lpstr>Linking Programs</vt:lpstr>
      <vt:lpstr>Linking Programs</vt:lpstr>
      <vt:lpstr>Linking Programs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Money</dc:creator>
  <cp:lastModifiedBy>Student Logon Account</cp:lastModifiedBy>
  <cp:revision>49</cp:revision>
  <dcterms:created xsi:type="dcterms:W3CDTF">2008-03-29T18:43:42Z</dcterms:created>
  <dcterms:modified xsi:type="dcterms:W3CDTF">2015-12-17T20:41:07Z</dcterms:modified>
</cp:coreProperties>
</file>