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5" r:id="rId3"/>
    <p:sldId id="434" r:id="rId4"/>
    <p:sldId id="442" r:id="rId5"/>
    <p:sldId id="433" r:id="rId6"/>
    <p:sldId id="441" r:id="rId7"/>
    <p:sldId id="440" r:id="rId8"/>
    <p:sldId id="432" r:id="rId9"/>
    <p:sldId id="439" r:id="rId10"/>
    <p:sldId id="438" r:id="rId11"/>
    <p:sldId id="435" r:id="rId12"/>
    <p:sldId id="436" r:id="rId13"/>
    <p:sldId id="437" r:id="rId14"/>
    <p:sldId id="431" r:id="rId15"/>
    <p:sldId id="443" r:id="rId16"/>
    <p:sldId id="320" r:id="rId17"/>
    <p:sldId id="358" r:id="rId18"/>
    <p:sldId id="427" r:id="rId19"/>
    <p:sldId id="396" r:id="rId20"/>
    <p:sldId id="400" r:id="rId21"/>
    <p:sldId id="416" r:id="rId22"/>
    <p:sldId id="429" r:id="rId23"/>
    <p:sldId id="444" r:id="rId24"/>
    <p:sldId id="446" r:id="rId25"/>
    <p:sldId id="445" r:id="rId26"/>
    <p:sldId id="361" r:id="rId27"/>
    <p:sldId id="346" r:id="rId2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17" autoAdjust="0"/>
  </p:normalViewPr>
  <p:slideViewPr>
    <p:cSldViewPr snapToGrid="0" snapToObjects="1">
      <p:cViewPr>
        <p:scale>
          <a:sx n="60" d="100"/>
          <a:sy n="60" d="100"/>
        </p:scale>
        <p:origin x="-135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249" cy="480791"/>
          </a:xfrm>
          <a:prstGeom prst="rect">
            <a:avLst/>
          </a:prstGeom>
        </p:spPr>
        <p:txBody>
          <a:bodyPr vert="horz" lIns="93956" tIns="46978" rIns="93956" bIns="469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0"/>
            <a:ext cx="3170249" cy="480791"/>
          </a:xfrm>
          <a:prstGeom prst="rect">
            <a:avLst/>
          </a:prstGeom>
        </p:spPr>
        <p:txBody>
          <a:bodyPr vert="horz" lIns="93956" tIns="46978" rIns="93956" bIns="46978" rtlCol="0"/>
          <a:lstStyle>
            <a:lvl1pPr algn="r">
              <a:defRPr sz="1300"/>
            </a:lvl1pPr>
          </a:lstStyle>
          <a:p>
            <a:fld id="{D642A868-A17D-403A-AD6D-ED3DD2E060DB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8784"/>
            <a:ext cx="3170249" cy="480791"/>
          </a:xfrm>
          <a:prstGeom prst="rect">
            <a:avLst/>
          </a:prstGeom>
        </p:spPr>
        <p:txBody>
          <a:bodyPr vert="horz" lIns="93956" tIns="46978" rIns="93956" bIns="469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8784"/>
            <a:ext cx="3170249" cy="480791"/>
          </a:xfrm>
          <a:prstGeom prst="rect">
            <a:avLst/>
          </a:prstGeom>
        </p:spPr>
        <p:txBody>
          <a:bodyPr vert="horz" lIns="93956" tIns="46978" rIns="93956" bIns="46978" rtlCol="0" anchor="b"/>
          <a:lstStyle>
            <a:lvl1pPr algn="r">
              <a:defRPr sz="1300"/>
            </a:lvl1pPr>
          </a:lstStyle>
          <a:p>
            <a:fld id="{F09CAF33-89EF-4993-BB0A-50D3FA451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2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5732" tIns="47866" rIns="95732" bIns="4786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5732" tIns="47866" rIns="95732" bIns="47866" rtlCol="0"/>
          <a:lstStyle>
            <a:lvl1pPr algn="r">
              <a:defRPr sz="1300"/>
            </a:lvl1pPr>
          </a:lstStyle>
          <a:p>
            <a:fld id="{679B0340-68B0-4CE2-A599-25817C362709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32" tIns="47866" rIns="95732" bIns="478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3"/>
            <a:ext cx="5852160" cy="4320540"/>
          </a:xfrm>
          <a:prstGeom prst="rect">
            <a:avLst/>
          </a:prstGeom>
        </p:spPr>
        <p:txBody>
          <a:bodyPr vert="horz" lIns="95732" tIns="47866" rIns="95732" bIns="478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0" cy="480060"/>
          </a:xfrm>
          <a:prstGeom prst="rect">
            <a:avLst/>
          </a:prstGeom>
        </p:spPr>
        <p:txBody>
          <a:bodyPr vert="horz" lIns="95732" tIns="47866" rIns="95732" bIns="4786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6"/>
            <a:ext cx="3169920" cy="480060"/>
          </a:xfrm>
          <a:prstGeom prst="rect">
            <a:avLst/>
          </a:prstGeom>
        </p:spPr>
        <p:txBody>
          <a:bodyPr vert="horz" lIns="95732" tIns="47866" rIns="95732" bIns="47866" rtlCol="0" anchor="b"/>
          <a:lstStyle>
            <a:lvl1pPr algn="r">
              <a:defRPr sz="1300"/>
            </a:lvl1pPr>
          </a:lstStyle>
          <a:p>
            <a:fld id="{7DA1AD90-7DD7-4843-BBB1-582E4B9BD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– </a:t>
            </a:r>
            <a:b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Mention Faith Peppers and Janet Rodekohr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4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Search JOE for</a:t>
            </a:r>
            <a:r>
              <a:rPr lang="en-US" baseline="0" dirty="0" smtClean="0"/>
              <a:t> articles on the topic.  Search impact statement database for other statements on similar topics and borrow their verbiage, let them know and give them credit.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dirty="0" smtClean="0"/>
              <a:t>This website is updated regularly. 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dirty="0" smtClean="0"/>
              <a:t>Feel</a:t>
            </a:r>
            <a:r>
              <a:rPr lang="en-US" baseline="0" dirty="0" smtClean="0"/>
              <a:t> free to use these resources as it or adapt as needed.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baseline="0" dirty="0" smtClean="0"/>
              <a:t>In some cases surveys go with a Georgia 4-H curriculum. This is noted on the website with a link to the specialist in charge of the curriculum.</a:t>
            </a:r>
          </a:p>
          <a:p>
            <a:pPr marL="176168" marR="0" indent="-176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Note – These resources were developed in</a:t>
            </a:r>
            <a:r>
              <a:rPr lang="en-US" baseline="0" dirty="0" smtClean="0"/>
              <a:t> collaboration with Dr. Nick.</a:t>
            </a:r>
          </a:p>
          <a:p>
            <a:pPr marL="176168" marR="0" indent="-176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6168" marR="0" indent="-17616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And, now let’s hear from Katie.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dirty="0" smtClean="0"/>
              <a:t>Go</a:t>
            </a:r>
            <a:r>
              <a:rPr lang="en-US" baseline="0" dirty="0" smtClean="0"/>
              <a:t> over list of templates we have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baseline="0" dirty="0" smtClean="0"/>
              <a:t>Everything we are about to share is available for FREE on our website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baseline="0" dirty="0" smtClean="0"/>
              <a:t>Jennifer will now walk us through our 3 main survey templates in more detail so that you can be thinking which one is best suited for the program you want to evaluate.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</a:t>
            </a:r>
          </a:p>
          <a:p>
            <a:r>
              <a:rPr lang="en-US" dirty="0" smtClean="0"/>
              <a:t>In the terminology of impact statements, outputs refer</a:t>
            </a:r>
            <a:r>
              <a:rPr lang="en-US" baseline="0" dirty="0" smtClean="0"/>
              <a:t> to the programs you create and the number of people who participate.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Outcomes are the results of these programs. Or at least the self-reported results.</a:t>
            </a:r>
            <a:br>
              <a:rPr lang="en-US" baseline="0" dirty="0" smtClean="0"/>
            </a:b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Our</a:t>
            </a:r>
            <a:r>
              <a:rPr lang="en-US" baseline="0" dirty="0" smtClean="0"/>
              <a:t> surveys measure short term (maybe a little intermediate) – NOT long-term.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are getting a snapshot of one effective day (or days) or 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But…, we can tie short term outcomes to the research from Tufts</a:t>
            </a:r>
            <a:r>
              <a:rPr lang="en-US" baseline="0" dirty="0" smtClean="0"/>
              <a:t> study, or other studies.</a:t>
            </a:r>
            <a:br>
              <a:rPr lang="en-US" baseline="0" dirty="0" smtClean="0"/>
            </a:br>
            <a:r>
              <a:rPr lang="en-US" dirty="0" smtClean="0"/>
              <a:t>*Note</a:t>
            </a:r>
            <a:r>
              <a:rPr lang="en-US" baseline="0" dirty="0" smtClean="0"/>
              <a:t> we are not going to state that “because of our program, participants will change their behavior”. We’re not getting that in depth, but we can say that “95% of participants say that they will change their behavior”. That’s still pretty good.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5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Jennifer</a:t>
            </a:r>
          </a:p>
          <a:p>
            <a:endParaRPr lang="en-U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Look</a:t>
            </a:r>
            <a:r>
              <a:rPr lang="en-US" b="0" baseline="0" dirty="0" smtClean="0"/>
              <a:t> in your packet for templates </a:t>
            </a:r>
          </a:p>
          <a:p>
            <a:pPr marL="704673" lvl="1" indent="-234891">
              <a:buFont typeface="Arial" panose="020B0604020202020204" pitchFamily="34" charset="0"/>
              <a:buChar char="•"/>
            </a:pPr>
            <a:r>
              <a:rPr lang="en-US" b="0" baseline="0" dirty="0" smtClean="0"/>
              <a:t>Standard – can be used as pre-test and post-test or post-test only (after the program)</a:t>
            </a:r>
          </a:p>
          <a:p>
            <a:pPr marL="704673" lvl="1" indent="-234891">
              <a:buFont typeface="Arial" panose="020B0604020202020204" pitchFamily="34" charset="0"/>
              <a:buChar char="•"/>
            </a:pPr>
            <a:r>
              <a:rPr lang="en-US" b="0" baseline="0" dirty="0" smtClean="0"/>
              <a:t>Retrospective Post-then-pre – this is used after your program. It asks the participant to answer about their knowledge BEFORE the program and knowledge AFTER the program. </a:t>
            </a:r>
          </a:p>
          <a:p>
            <a:pPr marL="1161873" lvl="2" indent="-234891">
              <a:buFont typeface="Arial" panose="020B0604020202020204" pitchFamily="34" charset="0"/>
              <a:buChar char="•"/>
            </a:pPr>
            <a:r>
              <a:rPr lang="en-US" b="0" baseline="0" dirty="0" smtClean="0"/>
              <a:t>In this way you can measure knowledge gained</a:t>
            </a:r>
          </a:p>
          <a:p>
            <a:endParaRPr lang="en-US" dirty="0" smtClean="0"/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dirty="0" smtClean="0"/>
              <a:t>The real trick to creating these evaluations is</a:t>
            </a:r>
            <a:r>
              <a:rPr lang="en-US" baseline="0" dirty="0" smtClean="0"/>
              <a:t> coming up with a set of questions that can all use the same rating scales.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baseline="0" dirty="0" smtClean="0"/>
              <a:t>It takes some time and effort. Ask for feedback from a colleague. 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baseline="0" dirty="0" smtClean="0"/>
              <a:t>Maybe develop two different surveys with slightly different wordings to see which ones get better responses.</a:t>
            </a:r>
          </a:p>
          <a:p>
            <a:pPr marL="176168" indent="-176168">
              <a:buFont typeface="Arial" panose="020B0604020202020204" pitchFamily="34" charset="0"/>
              <a:buChar char="•"/>
            </a:pPr>
            <a:r>
              <a:rPr lang="en-US" baseline="0" dirty="0" smtClean="0"/>
              <a:t>We have included some resources in your packet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Jennifer</a:t>
            </a:r>
            <a:r>
              <a:rPr lang="en-US" b="0" baseline="0" dirty="0" smtClean="0"/>
              <a:t> </a:t>
            </a:r>
          </a:p>
          <a:p>
            <a:endParaRPr lang="en-US" b="0" baseline="0" dirty="0" smtClean="0"/>
          </a:p>
          <a:p>
            <a:pPr marL="179525" indent="-179525">
              <a:buFont typeface="Arial" panose="020B0604020202020204" pitchFamily="34" charset="0"/>
              <a:buChar char="•"/>
            </a:pPr>
            <a:r>
              <a:rPr lang="en-US" dirty="0" smtClean="0"/>
              <a:t>These have areas for definitions, multiple</a:t>
            </a:r>
            <a:r>
              <a:rPr lang="en-US" baseline="0" dirty="0" smtClean="0"/>
              <a:t> choice, true/false</a:t>
            </a:r>
          </a:p>
          <a:p>
            <a:pPr marL="179525" indent="-179525">
              <a:buFont typeface="Arial" panose="020B0604020202020204" pitchFamily="34" charset="0"/>
              <a:buChar char="•"/>
            </a:pPr>
            <a:r>
              <a:rPr lang="en-US" baseline="0" dirty="0" smtClean="0"/>
              <a:t>More quiz style</a:t>
            </a:r>
          </a:p>
          <a:p>
            <a:pPr marL="179525" indent="-179525">
              <a:buFont typeface="Arial" panose="020B0604020202020204" pitchFamily="34" charset="0"/>
              <a:buChar char="•"/>
            </a:pPr>
            <a:r>
              <a:rPr lang="en-US" baseline="0" dirty="0" smtClean="0"/>
              <a:t>Retro better for older kids</a:t>
            </a:r>
          </a:p>
          <a:p>
            <a:pPr marL="179525" indent="-179525">
              <a:buFont typeface="Arial" panose="020B0604020202020204" pitchFamily="34" charset="0"/>
              <a:buChar char="•"/>
            </a:pPr>
            <a:r>
              <a:rPr lang="en-US" baseline="0" dirty="0" smtClean="0"/>
              <a:t>See example with some questions in it – hand out examples</a:t>
            </a:r>
            <a:endParaRPr lang="en-US" dirty="0" smtClean="0"/>
          </a:p>
          <a:p>
            <a:endParaRPr lang="en-US" b="0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5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Jennifer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You have some resources in your</a:t>
            </a:r>
            <a:r>
              <a:rPr lang="en-US" baseline="0" dirty="0" smtClean="0"/>
              <a:t> packet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packet Building Capacity in Evaluating Programs – handouts that can help you think through what outcomes you want to measure, if they are reasonable considering your program, example questions, and sample Likert scales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Does anyone have an example of a measurable outcome?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Examples from an Anti-Bullying Program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Measurable – Kids learned ways to safely and appropriately intervene during a bullying situation (you would give the number/% of kids who answered the related questions correct on your survey)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Non-measurable – Kids will understand bullying better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***NOT SURE HOW GREAT THIS EXAMPLE IS – I JUST WANTED TO HAVE SOMETHING TO PROMPT THEM TO UNDERSTAND BETTER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NOW THAT WE HAVE SOME RESOURCES TO LOOK AT AND SOME IDEA ON HOW TO STRUCTURE YOUR QUESTIONS, Jeff will get us started.</a:t>
            </a:r>
          </a:p>
          <a:p>
            <a:endParaRPr lang="en-US" b="0" baseline="0" dirty="0" smtClean="0"/>
          </a:p>
          <a:p>
            <a:pPr defTabSz="957468">
              <a:defRPr/>
            </a:pPr>
            <a:endParaRPr lang="en-US" b="0" baseline="0" dirty="0" smtClean="0"/>
          </a:p>
          <a:p>
            <a:endParaRPr lang="en-US" b="1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- Hopefully, you’ve got</a:t>
            </a:r>
            <a:r>
              <a:rPr lang="en-US" baseline="0" dirty="0" smtClean="0"/>
              <a:t> an idea of what we’re trying to communicate. We have templates, you plug in the questions.  We’ll show you how to process the information you get soon.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For now, pick a project. Work with a partner even if you’re working on a different program.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come around and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- Hopefully, you’ve got</a:t>
            </a:r>
            <a:r>
              <a:rPr lang="en-US" baseline="0" dirty="0" smtClean="0"/>
              <a:t> an idea of what we’re trying to communicate. We have templates, you plug in the questions.  We’ll show you how to process the information you get soon.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For now, pick a project. Work with a partner even if you’re working on a different program.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come around and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- Hopefully, you’ve got</a:t>
            </a:r>
            <a:r>
              <a:rPr lang="en-US" baseline="0" dirty="0" smtClean="0"/>
              <a:t> an idea of what we’re trying to communicate. We have templates, you plug in the questions.  We’ll show you how to process the information you get soon.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For now, pick a project. Work with a partner even if you’re working on a different program.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come around and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 - Hopefully, you’ve got</a:t>
            </a:r>
            <a:r>
              <a:rPr lang="en-US" baseline="0" dirty="0" smtClean="0"/>
              <a:t> an idea of what we’re trying to communicate. We have templates, you plug in the questions.  We’ll show you how to process the information you get soon.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For now, pick a project. Work with a partner even if you’re working on a different program.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We’ll come around and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62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6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2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an impact statement? </a:t>
            </a:r>
          </a:p>
          <a:p>
            <a:endParaRPr lang="en-US" dirty="0" smtClean="0"/>
          </a:p>
          <a:p>
            <a:r>
              <a:rPr lang="en-US" dirty="0" smtClean="0"/>
              <a:t>Okay, now what do </a:t>
            </a:r>
            <a:r>
              <a:rPr lang="en-US" dirty="0" err="1" smtClean="0"/>
              <a:t>y’all</a:t>
            </a:r>
            <a:r>
              <a:rPr lang="en-US" dirty="0" smtClean="0"/>
              <a:t> think?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two fit in the most for</a:t>
            </a:r>
            <a:r>
              <a:rPr lang="en-US" baseline="0" dirty="0" smtClean="0"/>
              <a:t> 4-H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things are important as far as ‘what did you do’ – but they</a:t>
            </a:r>
            <a:r>
              <a:rPr lang="en-US" baseline="0" dirty="0" smtClean="0"/>
              <a:t> are not the impact that you made.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89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1AD90-7DD7-4843-BBB1-582E4B9BD4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D0FE1-A8B5-0743-A476-166FFD074E24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65ED8-B315-C644-9AFE-115BFAB9FF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3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2B66F-B631-EB44-917B-4467E4BCF815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8CB38-5636-9548-BF4D-80E443532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839F8-BF5B-9E44-8E06-F33086DAB505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08CE3-A877-9642-88CA-9AD9F5E06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A5E30-363A-9744-A1BC-13A19A4E7950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223BF-B03A-DF40-8AAD-41DA21E2A5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3278D-9AA8-C242-A69A-04A9589EFEC5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DBA6A-205A-FA48-B982-2239D4CA9A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092EF-6AC4-F745-9CF5-4A754BC9576E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B9203-F387-2D4E-AFED-2362FFA397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81C32-1918-864A-96CE-B6DD059F3DC6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0CEF7-EA40-0242-ABE6-D40D318910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6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0B8D5D-3954-F54D-BBC0-0CE5272992D7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B3A55-5D29-524C-A4E6-59EF610B06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285F2-B0F5-4242-98C8-BE7454934393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EB4EF-072A-6D4C-90FE-01FB7D9D5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3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B246D-7F89-B54C-9CC1-9B897B2F8818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10415-8FB6-2E4C-9871-5C72B1C84C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9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02C2F-33F1-EC41-8410-749D9F8AF427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64E8A-B6F7-0F49-B8E8-AF99DF7794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2ED405-8BD7-8742-8457-09AAEE63B22C}" type="datetimeFigureOut">
              <a:rPr lang="en-US" smtClean="0"/>
              <a:pPr>
                <a:defRPr/>
              </a:pPr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B0917C-B3A1-7945-AE24-6CB4641C02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gia4h.org/evaluationresourc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gia4h.org/evaluationresource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ecantw@uga.edu" TargetMode="External"/><Relationship Id="rId4" Type="http://schemas.openxmlformats.org/officeDocument/2006/relationships/hyperlink" Target="mailto:jbuckley@uga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014" y="346841"/>
            <a:ext cx="8087709" cy="253824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Improving Impact Statements Using Survey Data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26979"/>
            <a:ext cx="6400800" cy="252248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2016 Extension Conference</a:t>
            </a:r>
          </a:p>
          <a:p>
            <a:r>
              <a:rPr lang="en-US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Jeff Buckley, Jennifer Cantwell, January 14, 2016</a:t>
            </a:r>
          </a:p>
          <a:p>
            <a:endParaRPr lang="en-US" i="1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en-US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Don’t forget to include this!</a:t>
            </a:r>
            <a:endParaRPr lang="en-US" dirty="0"/>
          </a:p>
          <a:p>
            <a:r>
              <a:rPr lang="en-US" dirty="0" smtClean="0"/>
              <a:t>Short overview of the all parts – situation, response, impact</a:t>
            </a:r>
          </a:p>
        </p:txBody>
      </p:sp>
    </p:spTree>
    <p:extLst>
      <p:ext uri="{BB962C8B-B14F-4D97-AF65-F5344CB8AC3E}">
        <p14:creationId xmlns:p14="http://schemas.microsoft.com/office/powerpoint/2010/main" val="137884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What problem are you trying to solve?</a:t>
            </a:r>
          </a:p>
          <a:p>
            <a:r>
              <a:rPr lang="en-US" dirty="0" smtClean="0"/>
              <a:t>How do you know it’s a problem? (Include statistics, preferably specific to your county.)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860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What did you do to solve it?</a:t>
            </a:r>
          </a:p>
          <a:p>
            <a:r>
              <a:rPr lang="en-US" dirty="0" smtClean="0"/>
              <a:t>Short and sweet – don’t need to know the whole process</a:t>
            </a:r>
          </a:p>
          <a:p>
            <a:r>
              <a:rPr lang="en-US" dirty="0" smtClean="0"/>
              <a:t>Describe program objectives</a:t>
            </a:r>
          </a:p>
          <a:p>
            <a:r>
              <a:rPr lang="en-US" dirty="0" smtClean="0"/>
              <a:t>Who’s the audience?</a:t>
            </a:r>
          </a:p>
          <a:p>
            <a:r>
              <a:rPr lang="en-US" dirty="0" smtClean="0"/>
              <a:t>When/where did you deliver the program?</a:t>
            </a:r>
          </a:p>
          <a:p>
            <a:r>
              <a:rPr lang="en-US" dirty="0" smtClean="0"/>
              <a:t>With whom did you collaborate?</a:t>
            </a:r>
          </a:p>
        </p:txBody>
      </p:sp>
    </p:spTree>
    <p:extLst>
      <p:ext uri="{BB962C8B-B14F-4D97-AF65-F5344CB8AC3E}">
        <p14:creationId xmlns:p14="http://schemas.microsoft.com/office/powerpoint/2010/main" val="57959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 smtClean="0"/>
              <a:t>Impact/Result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Number of participants</a:t>
            </a:r>
          </a:p>
          <a:p>
            <a:r>
              <a:rPr lang="en-US" dirty="0" smtClean="0"/>
              <a:t>Include quotes</a:t>
            </a:r>
          </a:p>
          <a:p>
            <a:r>
              <a:rPr lang="en-US" dirty="0" smtClean="0"/>
              <a:t>Program Outcomes – What was the benefit?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5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/>
              <a:t>Collecting Outcome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Collecting Outcome Data</a:t>
            </a:r>
          </a:p>
          <a:p>
            <a:pPr lvl="1"/>
            <a:r>
              <a:rPr lang="en-US" dirty="0" smtClean="0"/>
              <a:t>Survey Templates </a:t>
            </a:r>
          </a:p>
          <a:p>
            <a:pPr lvl="1"/>
            <a:r>
              <a:rPr lang="en-US" dirty="0" smtClean="0"/>
              <a:t>Data Tabulation Templates </a:t>
            </a:r>
          </a:p>
        </p:txBody>
      </p:sp>
    </p:spTree>
    <p:extLst>
      <p:ext uri="{BB962C8B-B14F-4D97-AF65-F5344CB8AC3E}">
        <p14:creationId xmlns:p14="http://schemas.microsoft.com/office/powerpoint/2010/main" val="105875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Outcomes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4431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What are some of the outcomes you hope to report in your impact statements?</a:t>
            </a:r>
          </a:p>
          <a:p>
            <a:pPr marL="457200" lvl="1" indent="0">
              <a:buNone/>
            </a:pP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0108"/>
            <a:ext cx="8229600" cy="909147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tools you need are here!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9255"/>
            <a:ext cx="8229600" cy="3909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Cambria" pitchFamily="18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www.georgia4h.org/evaluationresources/</a:t>
            </a:r>
            <a:r>
              <a:rPr lang="en-US" dirty="0" smtClean="0"/>
              <a:t> 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501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Survey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945"/>
            <a:ext cx="8229600" cy="45877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Survey Templates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Likert Style - Pretest and/or Posttest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Likert </a:t>
            </a:r>
            <a:r>
              <a:rPr lang="en-US" dirty="0"/>
              <a:t>Style - Retrospective Post then </a:t>
            </a:r>
            <a:r>
              <a:rPr lang="en-US" dirty="0" smtClean="0"/>
              <a:t>Pre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Combination Knowledge  &amp; Likert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Kid-friendly format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Data Tabulation Spreadsheets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Translate numbers into words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613"/>
            <a:ext cx="8229600" cy="39098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Short-term Outcomes </a:t>
            </a:r>
          </a:p>
          <a:p>
            <a:pPr lvl="1"/>
            <a:r>
              <a:rPr lang="en-US" sz="3200" dirty="0" smtClean="0"/>
              <a:t>Increase in Knowledge or Skill</a:t>
            </a:r>
          </a:p>
          <a:p>
            <a:pPr lvl="1"/>
            <a:r>
              <a:rPr lang="en-US" sz="3200" dirty="0" smtClean="0"/>
              <a:t>Demonstration of Knowledge or Skill </a:t>
            </a:r>
          </a:p>
          <a:p>
            <a:pPr lvl="1"/>
            <a:r>
              <a:rPr lang="en-US" sz="3200" dirty="0" smtClean="0"/>
              <a:t>Change in Behavioral Intention </a:t>
            </a:r>
          </a:p>
          <a:p>
            <a:pPr lvl="2"/>
            <a:r>
              <a:rPr lang="en-US" sz="2800" dirty="0" smtClean="0"/>
              <a:t>As a result of intervention, I plan to….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 Simple Survey Templates – Likert Style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7912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Standard Likert Questionnaire </a:t>
            </a:r>
          </a:p>
          <a:p>
            <a:pPr lvl="1"/>
            <a:r>
              <a:rPr lang="en-US" sz="3200" dirty="0" smtClean="0"/>
              <a:t>Can be used as pretest/posttest or posttest only </a:t>
            </a:r>
          </a:p>
          <a:p>
            <a:pPr lvl="1"/>
            <a:r>
              <a:rPr lang="en-US" sz="3200" dirty="0" smtClean="0"/>
              <a:t>Data Tabulation Spreadsheet &amp; Directions</a:t>
            </a:r>
          </a:p>
          <a:p>
            <a:endParaRPr lang="en-US" sz="1600" dirty="0" smtClean="0"/>
          </a:p>
          <a:p>
            <a:r>
              <a:rPr lang="en-US" sz="3600" dirty="0" smtClean="0"/>
              <a:t>Retrospective Post-Then-Pre</a:t>
            </a:r>
          </a:p>
          <a:p>
            <a:pPr lvl="1"/>
            <a:r>
              <a:rPr lang="en-US" sz="3200" dirty="0" smtClean="0"/>
              <a:t>Administered after intervention </a:t>
            </a:r>
          </a:p>
          <a:p>
            <a:pPr lvl="1"/>
            <a:r>
              <a:rPr lang="en-US" sz="3200" dirty="0"/>
              <a:t>Data Tabulation Spreadsheet &amp; Directions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b="1" dirty="0" smtClean="0"/>
              <a:t>Topics we will cover…..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8179"/>
            <a:ext cx="8229600" cy="42724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are impact statements important?</a:t>
            </a:r>
          </a:p>
          <a:p>
            <a:r>
              <a:rPr lang="en-US" dirty="0" smtClean="0"/>
              <a:t>Who reads impact statements?</a:t>
            </a:r>
          </a:p>
          <a:p>
            <a:r>
              <a:rPr lang="en-US" dirty="0" smtClean="0"/>
              <a:t>Parts of an Impact Statement</a:t>
            </a:r>
          </a:p>
          <a:p>
            <a:r>
              <a:rPr lang="en-US" dirty="0" smtClean="0"/>
              <a:t>Resources for Improvement</a:t>
            </a:r>
          </a:p>
          <a:p>
            <a:pPr lvl="1"/>
            <a:r>
              <a:rPr lang="en-US" dirty="0" smtClean="0"/>
              <a:t>Top 10 Criteria</a:t>
            </a:r>
          </a:p>
          <a:p>
            <a:pPr lvl="1"/>
            <a:r>
              <a:rPr lang="en-US" dirty="0" smtClean="0"/>
              <a:t>Examples submitted to National Database</a:t>
            </a:r>
          </a:p>
          <a:p>
            <a:r>
              <a:rPr lang="en-US" dirty="0" smtClean="0"/>
              <a:t>Collecting Outcome Data</a:t>
            </a:r>
          </a:p>
          <a:p>
            <a:pPr lvl="1"/>
            <a:r>
              <a:rPr lang="en-US" dirty="0" smtClean="0"/>
              <a:t>Survey Templates </a:t>
            </a:r>
          </a:p>
          <a:p>
            <a:pPr lvl="1"/>
            <a:r>
              <a:rPr lang="en-US" dirty="0" smtClean="0"/>
              <a:t>Data Tabulation Templates </a:t>
            </a:r>
          </a:p>
        </p:txBody>
      </p:sp>
    </p:spTree>
    <p:extLst>
      <p:ext uri="{BB962C8B-B14F-4D97-AF65-F5344CB8AC3E}">
        <p14:creationId xmlns:p14="http://schemas.microsoft.com/office/powerpoint/2010/main" val="281654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546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Combination Knowledge &amp; </a:t>
            </a:r>
            <a:br>
              <a:rPr lang="en-US" dirty="0" smtClean="0"/>
            </a:br>
            <a:r>
              <a:rPr lang="en-US" dirty="0" smtClean="0"/>
              <a:t>Likert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972"/>
            <a:ext cx="8229600" cy="3704896"/>
          </a:xfrm>
        </p:spPr>
        <p:txBody>
          <a:bodyPr>
            <a:normAutofit/>
          </a:bodyPr>
          <a:lstStyle/>
          <a:p>
            <a:r>
              <a:rPr lang="en-US" sz="3600" dirty="0"/>
              <a:t>Quiz-style / Program or Topic Based</a:t>
            </a:r>
          </a:p>
          <a:p>
            <a:r>
              <a:rPr lang="en-US" sz="3600" dirty="0" smtClean="0"/>
              <a:t>Include quiz-type questions (matching, definitions, true/false, etc.)</a:t>
            </a:r>
          </a:p>
          <a:p>
            <a:r>
              <a:rPr lang="en-US" sz="3600" dirty="0" smtClean="0"/>
              <a:t>Can also include Likert Style questions</a:t>
            </a:r>
          </a:p>
          <a:p>
            <a:r>
              <a:rPr lang="en-US" sz="3600" dirty="0" smtClean="0"/>
              <a:t>Pre and posttest or posttest only</a:t>
            </a:r>
          </a:p>
          <a:p>
            <a:pPr marL="0" indent="0" algn="ctr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7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Resources</a:t>
            </a:r>
            <a:endParaRPr lang="en-US" sz="3600" dirty="0"/>
          </a:p>
          <a:p>
            <a:r>
              <a:rPr lang="en-US" dirty="0" smtClean="0"/>
              <a:t>Handout </a:t>
            </a:r>
            <a:r>
              <a:rPr lang="en-US" dirty="0"/>
              <a:t>“Verbs for Writing Measurable Objectives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Packet – Building Capacity in Evaluating Outcomes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9928"/>
          </a:xfrm>
        </p:spPr>
        <p:txBody>
          <a:bodyPr>
            <a:normAutofit/>
          </a:bodyPr>
          <a:lstStyle/>
          <a:p>
            <a:r>
              <a:rPr lang="en-US" dirty="0" smtClean="0"/>
              <a:t>Let’s develop some questions for gathering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220"/>
            <a:ext cx="8229600" cy="33422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Develop 2 to 4 questions that you can ask your 4-H’ers that will measure…</a:t>
            </a:r>
          </a:p>
          <a:p>
            <a:r>
              <a:rPr lang="en-US" sz="3600" dirty="0" smtClean="0"/>
              <a:t>Knowledge</a:t>
            </a:r>
          </a:p>
          <a:p>
            <a:r>
              <a:rPr lang="en-US" sz="3600" dirty="0" smtClean="0"/>
              <a:t>Change in behavior</a:t>
            </a:r>
          </a:p>
          <a:p>
            <a:r>
              <a:rPr lang="en-US" sz="3600" dirty="0" smtClean="0"/>
              <a:t>Change in attitude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9928"/>
          </a:xfrm>
        </p:spPr>
        <p:txBody>
          <a:bodyPr>
            <a:normAutofit/>
          </a:bodyPr>
          <a:lstStyle/>
          <a:p>
            <a:r>
              <a:rPr lang="en-US" dirty="0" smtClean="0"/>
              <a:t>Demonstration of knowledge…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220"/>
            <a:ext cx="8229600" cy="33422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Because of this class I can…</a:t>
            </a:r>
          </a:p>
          <a:p>
            <a:r>
              <a:rPr lang="en-US" sz="3600" dirty="0" smtClean="0"/>
              <a:t>Identify the three steps/crops/….</a:t>
            </a:r>
          </a:p>
          <a:p>
            <a:r>
              <a:rPr lang="en-US" sz="3600" dirty="0" smtClean="0"/>
              <a:t>I learned more about…</a:t>
            </a:r>
          </a:p>
          <a:p>
            <a:r>
              <a:rPr lang="en-US" sz="3600" dirty="0" smtClean="0"/>
              <a:t>I know the best way to</a:t>
            </a:r>
          </a:p>
          <a:p>
            <a:r>
              <a:rPr lang="en-US" sz="3600" dirty="0" smtClean="0"/>
              <a:t>I know about the risks of…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9928"/>
          </a:xfrm>
        </p:spPr>
        <p:txBody>
          <a:bodyPr>
            <a:normAutofit/>
          </a:bodyPr>
          <a:lstStyle/>
          <a:p>
            <a:r>
              <a:rPr lang="en-US" dirty="0" smtClean="0"/>
              <a:t>Change in behavior…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220"/>
            <a:ext cx="8229600" cy="33422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Because of this class I…</a:t>
            </a:r>
          </a:p>
          <a:p>
            <a:r>
              <a:rPr lang="en-US" sz="3600" dirty="0" smtClean="0"/>
              <a:t>I intend to… (eat more/drink less/ </a:t>
            </a:r>
          </a:p>
          <a:p>
            <a:r>
              <a:rPr lang="en-US" sz="3600" dirty="0" smtClean="0"/>
              <a:t>I want to learn more about…</a:t>
            </a:r>
          </a:p>
          <a:p>
            <a:r>
              <a:rPr lang="en-US" sz="3600" dirty="0" smtClean="0"/>
              <a:t>I will tell my family about…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9928"/>
          </a:xfrm>
        </p:spPr>
        <p:txBody>
          <a:bodyPr>
            <a:normAutofit/>
          </a:bodyPr>
          <a:lstStyle/>
          <a:p>
            <a:r>
              <a:rPr lang="en-US" dirty="0" smtClean="0"/>
              <a:t>Change in attitude…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220"/>
            <a:ext cx="8229600" cy="33422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Because of this class I…</a:t>
            </a:r>
          </a:p>
          <a:p>
            <a:r>
              <a:rPr lang="en-US" sz="3600" dirty="0" smtClean="0"/>
              <a:t>Am more aware of issues related to…</a:t>
            </a:r>
          </a:p>
          <a:p>
            <a:r>
              <a:rPr lang="en-US" sz="3600" dirty="0" smtClean="0"/>
              <a:t>I am more interested in…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QUESTIONS??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843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17679"/>
          </a:xfrm>
        </p:spPr>
        <p:txBody>
          <a:bodyPr>
            <a:normAutofit/>
          </a:bodyPr>
          <a:lstStyle/>
          <a:p>
            <a:r>
              <a:rPr lang="en-US" sz="3600" dirty="0"/>
              <a:t>To Access Templates, go to…</a:t>
            </a:r>
            <a:br>
              <a:rPr lang="en-US" sz="3600" dirty="0"/>
            </a:br>
            <a:r>
              <a:rPr lang="en-US" sz="3600" dirty="0">
                <a:hlinkClick r:id="rId3"/>
              </a:rPr>
              <a:t>www.georgia4h.org/evaluationresources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503"/>
            <a:ext cx="8229600" cy="43446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 more information contact:</a:t>
            </a:r>
            <a:br>
              <a:rPr lang="en-US" dirty="0"/>
            </a:br>
            <a:r>
              <a:rPr lang="en-US" dirty="0" smtClean="0"/>
              <a:t>University </a:t>
            </a:r>
            <a:r>
              <a:rPr lang="en-US" dirty="0"/>
              <a:t>of Georgia, State 4-H Office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Jeff </a:t>
            </a:r>
            <a:r>
              <a:rPr lang="en-US" dirty="0"/>
              <a:t>Buckley, </a:t>
            </a:r>
            <a:r>
              <a:rPr lang="en-US" dirty="0">
                <a:hlinkClick r:id="rId4"/>
              </a:rPr>
              <a:t>jbuckley@uga.edu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Jennifer Cantwell, </a:t>
            </a:r>
            <a:r>
              <a:rPr lang="en-US" dirty="0" smtClean="0">
                <a:hlinkClick r:id="rId5"/>
              </a:rPr>
              <a:t>jecantw@uga.edu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Statements are important…..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Inform Legislators (money!)</a:t>
            </a:r>
          </a:p>
          <a:p>
            <a:r>
              <a:rPr lang="en-US" dirty="0" smtClean="0"/>
              <a:t>Media (awareness, visibility)</a:t>
            </a:r>
          </a:p>
          <a:p>
            <a:r>
              <a:rPr lang="en-US" dirty="0" smtClean="0"/>
              <a:t>Your Boss (Do you like your job?)</a:t>
            </a:r>
          </a:p>
          <a:p>
            <a:r>
              <a:rPr lang="en-US" dirty="0" smtClean="0"/>
              <a:t>Document your professional accomplishments (Do you want respect?)</a:t>
            </a:r>
          </a:p>
          <a:p>
            <a:r>
              <a:rPr lang="en-US" dirty="0" smtClean="0"/>
              <a:t>National recognition (Do you want to get promoted?)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25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What should an </a:t>
            </a:r>
            <a:r>
              <a:rPr lang="en-US" sz="5400" dirty="0"/>
              <a:t>impact </a:t>
            </a:r>
            <a:r>
              <a:rPr lang="en-US" sz="5400" dirty="0" smtClean="0"/>
              <a:t>statement tell the reader?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290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 smtClean="0"/>
              <a:t>An impact statement is…..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A reportable, quantifiable difference or potential difference a program makes in real people’s lives. </a:t>
            </a:r>
          </a:p>
        </p:txBody>
      </p:sp>
    </p:spTree>
    <p:extLst>
      <p:ext uri="{BB962C8B-B14F-4D97-AF65-F5344CB8AC3E}">
        <p14:creationId xmlns:p14="http://schemas.microsoft.com/office/powerpoint/2010/main" val="18455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 smtClean="0"/>
              <a:t>Types of impact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Behavior change</a:t>
            </a:r>
          </a:p>
          <a:p>
            <a:r>
              <a:rPr lang="en-US" dirty="0" smtClean="0"/>
              <a:t>Attitude change</a:t>
            </a:r>
          </a:p>
          <a:p>
            <a:r>
              <a:rPr lang="en-US" dirty="0" smtClean="0"/>
              <a:t>Improvement in situation</a:t>
            </a:r>
          </a:p>
          <a:p>
            <a:r>
              <a:rPr lang="en-US" dirty="0" smtClean="0"/>
              <a:t>Economic value or efficiency</a:t>
            </a:r>
          </a:p>
          <a:p>
            <a:r>
              <a:rPr lang="en-US" dirty="0" smtClean="0"/>
              <a:t>Environmental quality</a:t>
            </a:r>
          </a:p>
          <a:p>
            <a:r>
              <a:rPr lang="en-US" dirty="0" smtClean="0"/>
              <a:t>Social well- being</a:t>
            </a:r>
          </a:p>
          <a:p>
            <a:r>
              <a:rPr lang="en-US" dirty="0" smtClean="0"/>
              <a:t>Health &amp; well- being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238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impact statement is NOT: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outputs (activities or programs)</a:t>
            </a:r>
          </a:p>
          <a:p>
            <a:r>
              <a:rPr lang="en-US" dirty="0" smtClean="0"/>
              <a:t>Number of participants</a:t>
            </a:r>
          </a:p>
          <a:p>
            <a:r>
              <a:rPr lang="en-US" dirty="0" smtClean="0"/>
              <a:t>Number of resources distributed</a:t>
            </a:r>
          </a:p>
          <a:p>
            <a:r>
              <a:rPr lang="en-US" dirty="0" smtClean="0"/>
              <a:t>Number of phone calls received/made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/>
              <a:t>Resources for Improvement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r>
              <a:rPr lang="en-US" dirty="0" smtClean="0"/>
              <a:t>Your Colleagues </a:t>
            </a:r>
            <a:r>
              <a:rPr lang="en-US" smtClean="0"/>
              <a:t>- Grammar/Style</a:t>
            </a:r>
            <a:endParaRPr lang="en-US" dirty="0" smtClean="0"/>
          </a:p>
          <a:p>
            <a:r>
              <a:rPr lang="en-US" dirty="0" smtClean="0"/>
              <a:t>Resources for Improvement</a:t>
            </a:r>
          </a:p>
          <a:p>
            <a:pPr lvl="1"/>
            <a:r>
              <a:rPr lang="en-US" dirty="0" smtClean="0"/>
              <a:t>PDC Feedback</a:t>
            </a:r>
          </a:p>
          <a:p>
            <a:pPr lvl="1"/>
            <a:r>
              <a:rPr lang="en-US" dirty="0" smtClean="0"/>
              <a:t>Top 10 Criteria </a:t>
            </a:r>
          </a:p>
          <a:p>
            <a:pPr lvl="1"/>
            <a:r>
              <a:rPr lang="en-US" dirty="0" smtClean="0"/>
              <a:t>Examples submitted to National Database</a:t>
            </a:r>
            <a:r>
              <a:rPr lang="en-US" dirty="0"/>
              <a:t> </a:t>
            </a:r>
            <a:r>
              <a:rPr lang="en-US" dirty="0" smtClean="0"/>
              <a:t>(Note 4-H Topics)</a:t>
            </a:r>
          </a:p>
        </p:txBody>
      </p:sp>
    </p:spTree>
    <p:extLst>
      <p:ext uri="{BB962C8B-B14F-4D97-AF65-F5344CB8AC3E}">
        <p14:creationId xmlns:p14="http://schemas.microsoft.com/office/powerpoint/2010/main" val="5496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49665"/>
          </a:xfrm>
        </p:spPr>
        <p:txBody>
          <a:bodyPr>
            <a:normAutofit/>
          </a:bodyPr>
          <a:lstStyle/>
          <a:p>
            <a:r>
              <a:rPr lang="en-US" dirty="0"/>
              <a:t>Parts of an Impact Statement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56465"/>
            <a:ext cx="8229600" cy="40141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Impact </a:t>
            </a:r>
          </a:p>
        </p:txBody>
      </p:sp>
    </p:spTree>
    <p:extLst>
      <p:ext uri="{BB962C8B-B14F-4D97-AF65-F5344CB8AC3E}">
        <p14:creationId xmlns:p14="http://schemas.microsoft.com/office/powerpoint/2010/main" val="31616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lide_4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8146</TotalTime>
  <Words>1332</Words>
  <Application>Microsoft Office PowerPoint</Application>
  <PresentationFormat>On-screen Show (4:3)</PresentationFormat>
  <Paragraphs>249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PPT slide_4H</vt:lpstr>
      <vt:lpstr>Improving Impact Statements Using Survey Data</vt:lpstr>
      <vt:lpstr>Topics we will cover…..</vt:lpstr>
      <vt:lpstr>Impact Statements are important…..</vt:lpstr>
      <vt:lpstr>PowerPoint Presentation</vt:lpstr>
      <vt:lpstr>An impact statement is…..</vt:lpstr>
      <vt:lpstr>Types of impact</vt:lpstr>
      <vt:lpstr>An impact statement is NOT:</vt:lpstr>
      <vt:lpstr>Resources for Improvement</vt:lpstr>
      <vt:lpstr>Parts of an Impact Statement</vt:lpstr>
      <vt:lpstr>Summary</vt:lpstr>
      <vt:lpstr>Situation</vt:lpstr>
      <vt:lpstr>Response</vt:lpstr>
      <vt:lpstr>Impact/Result</vt:lpstr>
      <vt:lpstr>Collecting Outcome Data</vt:lpstr>
      <vt:lpstr>Outcomes </vt:lpstr>
      <vt:lpstr>The tools you need are here!</vt:lpstr>
      <vt:lpstr>Our Survey Tools</vt:lpstr>
      <vt:lpstr>Program Outcomes</vt:lpstr>
      <vt:lpstr> Simple Survey Templates – Likert Style</vt:lpstr>
      <vt:lpstr>Combination Knowledge &amp;  Likert Style</vt:lpstr>
      <vt:lpstr>Resources</vt:lpstr>
      <vt:lpstr>Let’s develop some questions for gathering impact</vt:lpstr>
      <vt:lpstr>Demonstration of knowledge…</vt:lpstr>
      <vt:lpstr>Change in behavior…</vt:lpstr>
      <vt:lpstr>Change in attitude…</vt:lpstr>
      <vt:lpstr>PowerPoint Presentation</vt:lpstr>
      <vt:lpstr>To Access Templates, go to… www.georgia4h.org/evaluationresources </vt:lpstr>
    </vt:vector>
  </TitlesOfParts>
  <Company>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Schiliro</dc:creator>
  <cp:lastModifiedBy>Jennifer Cantwell</cp:lastModifiedBy>
  <cp:revision>274</cp:revision>
  <cp:lastPrinted>2015-10-27T18:52:00Z</cp:lastPrinted>
  <dcterms:created xsi:type="dcterms:W3CDTF">2013-12-20T16:23:06Z</dcterms:created>
  <dcterms:modified xsi:type="dcterms:W3CDTF">2016-04-01T16:27:07Z</dcterms:modified>
</cp:coreProperties>
</file>