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2" r:id="rId3"/>
    <p:sldId id="320" r:id="rId4"/>
    <p:sldId id="289" r:id="rId5"/>
    <p:sldId id="322" r:id="rId6"/>
    <p:sldId id="348" r:id="rId7"/>
    <p:sldId id="349" r:id="rId8"/>
    <p:sldId id="358" r:id="rId9"/>
    <p:sldId id="314" r:id="rId10"/>
    <p:sldId id="363" r:id="rId11"/>
    <p:sldId id="323" r:id="rId12"/>
    <p:sldId id="354" r:id="rId13"/>
    <p:sldId id="369" r:id="rId14"/>
    <p:sldId id="353" r:id="rId15"/>
    <p:sldId id="362" r:id="rId16"/>
    <p:sldId id="302" r:id="rId17"/>
    <p:sldId id="301" r:id="rId18"/>
    <p:sldId id="367" r:id="rId19"/>
    <p:sldId id="359" r:id="rId20"/>
    <p:sldId id="364" r:id="rId21"/>
    <p:sldId id="368" r:id="rId22"/>
    <p:sldId id="365" r:id="rId23"/>
    <p:sldId id="312" r:id="rId24"/>
    <p:sldId id="357" r:id="rId25"/>
    <p:sldId id="366" r:id="rId26"/>
    <p:sldId id="361" r:id="rId27"/>
    <p:sldId id="346" r:id="rId28"/>
    <p:sldId id="347" r:id="rId29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002" autoAdjust="0"/>
  </p:normalViewPr>
  <p:slideViewPr>
    <p:cSldViewPr snapToGrid="0" snapToObjects="1">
      <p:cViewPr>
        <p:scale>
          <a:sx n="60" d="100"/>
          <a:sy n="60" d="100"/>
        </p:scale>
        <p:origin x="-135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78C971-FB3D-44FF-BB9C-2A0EFA91ED4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EBFFC5-1C1D-4630-AC9D-352BCF3A68F0}">
      <dgm:prSet phldrT="[Text]" phldr="1"/>
      <dgm:spPr/>
      <dgm:t>
        <a:bodyPr/>
        <a:lstStyle/>
        <a:p>
          <a:endParaRPr lang="en-US"/>
        </a:p>
      </dgm:t>
    </dgm:pt>
    <dgm:pt modelId="{FB49A25D-6E2C-4DB4-B052-124B968B5CD5}" type="parTrans" cxnId="{24FEA98E-169C-43A0-B3C2-BB0C592D6C9E}">
      <dgm:prSet/>
      <dgm:spPr/>
      <dgm:t>
        <a:bodyPr/>
        <a:lstStyle/>
        <a:p>
          <a:endParaRPr lang="en-US"/>
        </a:p>
      </dgm:t>
    </dgm:pt>
    <dgm:pt modelId="{A67FAC81-C3DF-4110-986F-EFB29A9D0867}" type="sibTrans" cxnId="{24FEA98E-169C-43A0-B3C2-BB0C592D6C9E}">
      <dgm:prSet/>
      <dgm:spPr/>
      <dgm:t>
        <a:bodyPr/>
        <a:lstStyle/>
        <a:p>
          <a:endParaRPr lang="en-US"/>
        </a:p>
      </dgm:t>
    </dgm:pt>
    <dgm:pt modelId="{C8E7618A-B3C3-4DFD-87CF-EAB463E88D98}">
      <dgm:prSet phldrT="[Text]"/>
      <dgm:spPr/>
      <dgm:t>
        <a:bodyPr/>
        <a:lstStyle/>
        <a:p>
          <a:r>
            <a:rPr lang="en-US" dirty="0" smtClean="0"/>
            <a:t>Determine Program Objectives</a:t>
          </a:r>
          <a:endParaRPr lang="en-US" dirty="0"/>
        </a:p>
      </dgm:t>
    </dgm:pt>
    <dgm:pt modelId="{861F891D-CC1E-4F62-9E78-F977713B60E2}" type="parTrans" cxnId="{16688867-FAA3-44E6-A444-F39DF9379AE3}">
      <dgm:prSet/>
      <dgm:spPr/>
      <dgm:t>
        <a:bodyPr/>
        <a:lstStyle/>
        <a:p>
          <a:endParaRPr lang="en-US"/>
        </a:p>
      </dgm:t>
    </dgm:pt>
    <dgm:pt modelId="{455EDEA9-D9FE-4568-B0D1-2A9D86B398BD}" type="sibTrans" cxnId="{16688867-FAA3-44E6-A444-F39DF9379AE3}">
      <dgm:prSet/>
      <dgm:spPr/>
      <dgm:t>
        <a:bodyPr/>
        <a:lstStyle/>
        <a:p>
          <a:endParaRPr lang="en-US"/>
        </a:p>
      </dgm:t>
    </dgm:pt>
    <dgm:pt modelId="{2CA81F84-DEB4-454A-9005-990851E7C24E}">
      <dgm:prSet phldrT="[Text]"/>
      <dgm:spPr/>
      <dgm:t>
        <a:bodyPr/>
        <a:lstStyle/>
        <a:p>
          <a:r>
            <a:rPr lang="en-US" dirty="0" smtClean="0"/>
            <a:t>Develop Survey Questions</a:t>
          </a:r>
          <a:endParaRPr lang="en-US" dirty="0"/>
        </a:p>
      </dgm:t>
    </dgm:pt>
    <dgm:pt modelId="{8264D9F4-206E-4D63-A32A-9D7A26AC99E4}" type="parTrans" cxnId="{171B6A1A-3FC6-4DD1-8E6F-D418CC650A50}">
      <dgm:prSet/>
      <dgm:spPr/>
      <dgm:t>
        <a:bodyPr/>
        <a:lstStyle/>
        <a:p>
          <a:endParaRPr lang="en-US"/>
        </a:p>
      </dgm:t>
    </dgm:pt>
    <dgm:pt modelId="{1AD5FAD6-179E-44CA-AB8C-7714AD0E12A7}" type="sibTrans" cxnId="{171B6A1A-3FC6-4DD1-8E6F-D418CC650A50}">
      <dgm:prSet/>
      <dgm:spPr/>
      <dgm:t>
        <a:bodyPr/>
        <a:lstStyle/>
        <a:p>
          <a:endParaRPr lang="en-US"/>
        </a:p>
      </dgm:t>
    </dgm:pt>
    <dgm:pt modelId="{F4C2CEF4-4885-4E9F-B5C9-2D97A83268E4}">
      <dgm:prSet phldrT="[Text]" phldr="1"/>
      <dgm:spPr/>
      <dgm:t>
        <a:bodyPr/>
        <a:lstStyle/>
        <a:p>
          <a:endParaRPr lang="en-US"/>
        </a:p>
      </dgm:t>
    </dgm:pt>
    <dgm:pt modelId="{9B44334E-B393-4E16-9C20-C93E08541B29}" type="parTrans" cxnId="{2535D2A9-60F8-4142-B306-334D7E8C9EF0}">
      <dgm:prSet/>
      <dgm:spPr/>
      <dgm:t>
        <a:bodyPr/>
        <a:lstStyle/>
        <a:p>
          <a:endParaRPr lang="en-US"/>
        </a:p>
      </dgm:t>
    </dgm:pt>
    <dgm:pt modelId="{620D82E7-D58A-4B82-BD0D-C961BB69F27E}" type="sibTrans" cxnId="{2535D2A9-60F8-4142-B306-334D7E8C9EF0}">
      <dgm:prSet/>
      <dgm:spPr/>
      <dgm:t>
        <a:bodyPr/>
        <a:lstStyle/>
        <a:p>
          <a:endParaRPr lang="en-US"/>
        </a:p>
      </dgm:t>
    </dgm:pt>
    <dgm:pt modelId="{7638EA5A-96F5-4784-988F-3A9C057F2102}">
      <dgm:prSet phldrT="[Text]"/>
      <dgm:spPr/>
      <dgm:t>
        <a:bodyPr/>
        <a:lstStyle/>
        <a:p>
          <a:r>
            <a:rPr lang="en-US" dirty="0" smtClean="0"/>
            <a:t>Administer Survey</a:t>
          </a:r>
          <a:endParaRPr lang="en-US" dirty="0"/>
        </a:p>
      </dgm:t>
    </dgm:pt>
    <dgm:pt modelId="{CDD723D3-8981-4F01-BD61-E9AB0C2E6401}" type="parTrans" cxnId="{C2383117-3127-42DB-BD58-2033AFF96937}">
      <dgm:prSet/>
      <dgm:spPr/>
      <dgm:t>
        <a:bodyPr/>
        <a:lstStyle/>
        <a:p>
          <a:endParaRPr lang="en-US"/>
        </a:p>
      </dgm:t>
    </dgm:pt>
    <dgm:pt modelId="{E1BAEB86-8129-4F94-BCA5-488DE34057A7}" type="sibTrans" cxnId="{C2383117-3127-42DB-BD58-2033AFF96937}">
      <dgm:prSet/>
      <dgm:spPr/>
      <dgm:t>
        <a:bodyPr/>
        <a:lstStyle/>
        <a:p>
          <a:endParaRPr lang="en-US"/>
        </a:p>
      </dgm:t>
    </dgm:pt>
    <dgm:pt modelId="{28DAA402-7314-4433-80C9-A250D0625BBE}">
      <dgm:prSet phldrT="[Text]"/>
      <dgm:spPr/>
      <dgm:t>
        <a:bodyPr/>
        <a:lstStyle/>
        <a:p>
          <a:r>
            <a:rPr lang="en-US" dirty="0" smtClean="0"/>
            <a:t>Analyze Data</a:t>
          </a:r>
          <a:endParaRPr lang="en-US" dirty="0"/>
        </a:p>
      </dgm:t>
    </dgm:pt>
    <dgm:pt modelId="{B8337B7B-D823-4FC5-9444-D15C77380C3A}" type="parTrans" cxnId="{2DA5C403-412C-4EB1-A384-5D86EC07367A}">
      <dgm:prSet/>
      <dgm:spPr/>
      <dgm:t>
        <a:bodyPr/>
        <a:lstStyle/>
        <a:p>
          <a:endParaRPr lang="en-US"/>
        </a:p>
      </dgm:t>
    </dgm:pt>
    <dgm:pt modelId="{451CA64B-597F-4CE4-8024-16FEC3DD9A60}" type="sibTrans" cxnId="{2DA5C403-412C-4EB1-A384-5D86EC07367A}">
      <dgm:prSet/>
      <dgm:spPr/>
      <dgm:t>
        <a:bodyPr/>
        <a:lstStyle/>
        <a:p>
          <a:endParaRPr lang="en-US"/>
        </a:p>
      </dgm:t>
    </dgm:pt>
    <dgm:pt modelId="{0027CADA-D886-45A9-9A0E-1117F4AE4EE2}">
      <dgm:prSet phldrT="[Text]" phldr="1"/>
      <dgm:spPr/>
      <dgm:t>
        <a:bodyPr/>
        <a:lstStyle/>
        <a:p>
          <a:endParaRPr lang="en-US"/>
        </a:p>
      </dgm:t>
    </dgm:pt>
    <dgm:pt modelId="{BBF32A6B-3125-47C6-AA03-60067D80523F}" type="parTrans" cxnId="{86BCF7FE-0A5B-43CE-961C-3122ADBBC28D}">
      <dgm:prSet/>
      <dgm:spPr/>
      <dgm:t>
        <a:bodyPr/>
        <a:lstStyle/>
        <a:p>
          <a:endParaRPr lang="en-US"/>
        </a:p>
      </dgm:t>
    </dgm:pt>
    <dgm:pt modelId="{C2900911-F315-4F50-9ECC-280229E819D0}" type="sibTrans" cxnId="{86BCF7FE-0A5B-43CE-961C-3122ADBBC28D}">
      <dgm:prSet/>
      <dgm:spPr/>
      <dgm:t>
        <a:bodyPr/>
        <a:lstStyle/>
        <a:p>
          <a:endParaRPr lang="en-US"/>
        </a:p>
      </dgm:t>
    </dgm:pt>
    <dgm:pt modelId="{876C0131-318D-40AC-8968-0382AE80773F}">
      <dgm:prSet phldrT="[Text]"/>
      <dgm:spPr/>
      <dgm:t>
        <a:bodyPr/>
        <a:lstStyle/>
        <a:p>
          <a:r>
            <a:rPr lang="en-US" dirty="0" smtClean="0"/>
            <a:t>Create Impact Documents</a:t>
          </a:r>
          <a:endParaRPr lang="en-US" dirty="0"/>
        </a:p>
      </dgm:t>
    </dgm:pt>
    <dgm:pt modelId="{1068F41F-6FF4-4952-A6FB-CD9822803654}" type="parTrans" cxnId="{8EB15DBF-31CA-4C0C-8324-3338AE780B05}">
      <dgm:prSet/>
      <dgm:spPr/>
      <dgm:t>
        <a:bodyPr/>
        <a:lstStyle/>
        <a:p>
          <a:endParaRPr lang="en-US"/>
        </a:p>
      </dgm:t>
    </dgm:pt>
    <dgm:pt modelId="{14F0D2A2-579B-4216-86A9-6898F3BE7FDD}" type="sibTrans" cxnId="{8EB15DBF-31CA-4C0C-8324-3338AE780B05}">
      <dgm:prSet/>
      <dgm:spPr/>
      <dgm:t>
        <a:bodyPr/>
        <a:lstStyle/>
        <a:p>
          <a:endParaRPr lang="en-US"/>
        </a:p>
      </dgm:t>
    </dgm:pt>
    <dgm:pt modelId="{CA1DB928-C6CE-49A7-8CD7-4403EDDE6615}">
      <dgm:prSet phldrT="[Text]"/>
      <dgm:spPr/>
      <dgm:t>
        <a:bodyPr/>
        <a:lstStyle/>
        <a:p>
          <a:r>
            <a:rPr lang="en-US" dirty="0" smtClean="0"/>
            <a:t>Share / Use Impact Data</a:t>
          </a:r>
          <a:endParaRPr lang="en-US" dirty="0"/>
        </a:p>
      </dgm:t>
    </dgm:pt>
    <dgm:pt modelId="{728D966F-30DF-4FCB-8D2D-FF4EB90B35A8}" type="parTrans" cxnId="{B79E1202-75F9-43BE-A795-97D2F0EE6739}">
      <dgm:prSet/>
      <dgm:spPr/>
      <dgm:t>
        <a:bodyPr/>
        <a:lstStyle/>
        <a:p>
          <a:endParaRPr lang="en-US"/>
        </a:p>
      </dgm:t>
    </dgm:pt>
    <dgm:pt modelId="{9F881545-302E-465C-BC8E-1A9949B69259}" type="sibTrans" cxnId="{B79E1202-75F9-43BE-A795-97D2F0EE6739}">
      <dgm:prSet/>
      <dgm:spPr/>
      <dgm:t>
        <a:bodyPr/>
        <a:lstStyle/>
        <a:p>
          <a:endParaRPr lang="en-US"/>
        </a:p>
      </dgm:t>
    </dgm:pt>
    <dgm:pt modelId="{27034104-7152-41DD-95F9-983F66F63049}" type="pres">
      <dgm:prSet presAssocID="{A178C971-FB3D-44FF-BB9C-2A0EFA91ED4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7815EE-6C92-424C-8B10-4ED6540127CC}" type="pres">
      <dgm:prSet presAssocID="{37EBFFC5-1C1D-4630-AC9D-352BCF3A68F0}" presName="composite" presStyleCnt="0"/>
      <dgm:spPr/>
    </dgm:pt>
    <dgm:pt modelId="{5EA3F865-23D4-4D03-B940-92732DFA53FE}" type="pres">
      <dgm:prSet presAssocID="{37EBFFC5-1C1D-4630-AC9D-352BCF3A68F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F4FBE6-11B5-4143-B6C2-D88EA41B367B}" type="pres">
      <dgm:prSet presAssocID="{37EBFFC5-1C1D-4630-AC9D-352BCF3A68F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5A9589-384B-4B6E-9F77-8A0C0B7D1E26}" type="pres">
      <dgm:prSet presAssocID="{A67FAC81-C3DF-4110-986F-EFB29A9D0867}" presName="sp" presStyleCnt="0"/>
      <dgm:spPr/>
    </dgm:pt>
    <dgm:pt modelId="{05951234-AC24-41BC-9FDE-A2AF3DBC4B4E}" type="pres">
      <dgm:prSet presAssocID="{F4C2CEF4-4885-4E9F-B5C9-2D97A83268E4}" presName="composite" presStyleCnt="0"/>
      <dgm:spPr/>
    </dgm:pt>
    <dgm:pt modelId="{CBF32E95-76A0-410B-A662-9883DFDC408C}" type="pres">
      <dgm:prSet presAssocID="{F4C2CEF4-4885-4E9F-B5C9-2D97A83268E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558673-E437-4C92-BAD1-AC5C8901DE25}" type="pres">
      <dgm:prSet presAssocID="{F4C2CEF4-4885-4E9F-B5C9-2D97A83268E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E7CD51-F832-4C8F-9482-B29F97CDA996}" type="pres">
      <dgm:prSet presAssocID="{620D82E7-D58A-4B82-BD0D-C961BB69F27E}" presName="sp" presStyleCnt="0"/>
      <dgm:spPr/>
    </dgm:pt>
    <dgm:pt modelId="{3ECAB4F5-0289-49A2-A39F-1C562D5073FC}" type="pres">
      <dgm:prSet presAssocID="{0027CADA-D886-45A9-9A0E-1117F4AE4EE2}" presName="composite" presStyleCnt="0"/>
      <dgm:spPr/>
    </dgm:pt>
    <dgm:pt modelId="{FA58762E-7498-4BD6-95D7-C72A1977D6C5}" type="pres">
      <dgm:prSet presAssocID="{0027CADA-D886-45A9-9A0E-1117F4AE4EE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3F80F5-A84E-42BF-8EBE-BF0F4C537FFB}" type="pres">
      <dgm:prSet presAssocID="{0027CADA-D886-45A9-9A0E-1117F4AE4EE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551CE0-EEF5-465B-A705-1190A960E452}" type="presOf" srcId="{2CA81F84-DEB4-454A-9005-990851E7C24E}" destId="{E0F4FBE6-11B5-4143-B6C2-D88EA41B367B}" srcOrd="0" destOrd="1" presId="urn:microsoft.com/office/officeart/2005/8/layout/chevron2"/>
    <dgm:cxn modelId="{68168E29-13B0-4B49-A413-A890F5AA695A}" type="presOf" srcId="{C8E7618A-B3C3-4DFD-87CF-EAB463E88D98}" destId="{E0F4FBE6-11B5-4143-B6C2-D88EA41B367B}" srcOrd="0" destOrd="0" presId="urn:microsoft.com/office/officeart/2005/8/layout/chevron2"/>
    <dgm:cxn modelId="{FFE427B1-7F7C-4FD9-B3B8-29D0FBC41253}" type="presOf" srcId="{CA1DB928-C6CE-49A7-8CD7-4403EDDE6615}" destId="{E73F80F5-A84E-42BF-8EBE-BF0F4C537FFB}" srcOrd="0" destOrd="1" presId="urn:microsoft.com/office/officeart/2005/8/layout/chevron2"/>
    <dgm:cxn modelId="{8EB15DBF-31CA-4C0C-8324-3338AE780B05}" srcId="{0027CADA-D886-45A9-9A0E-1117F4AE4EE2}" destId="{876C0131-318D-40AC-8968-0382AE80773F}" srcOrd="0" destOrd="0" parTransId="{1068F41F-6FF4-4952-A6FB-CD9822803654}" sibTransId="{14F0D2A2-579B-4216-86A9-6898F3BE7FDD}"/>
    <dgm:cxn modelId="{2535D2A9-60F8-4142-B306-334D7E8C9EF0}" srcId="{A178C971-FB3D-44FF-BB9C-2A0EFA91ED43}" destId="{F4C2CEF4-4885-4E9F-B5C9-2D97A83268E4}" srcOrd="1" destOrd="0" parTransId="{9B44334E-B393-4E16-9C20-C93E08541B29}" sibTransId="{620D82E7-D58A-4B82-BD0D-C961BB69F27E}"/>
    <dgm:cxn modelId="{EDC312D9-F5F0-4CF2-844C-442A1F303865}" type="presOf" srcId="{0027CADA-D886-45A9-9A0E-1117F4AE4EE2}" destId="{FA58762E-7498-4BD6-95D7-C72A1977D6C5}" srcOrd="0" destOrd="0" presId="urn:microsoft.com/office/officeart/2005/8/layout/chevron2"/>
    <dgm:cxn modelId="{C2383117-3127-42DB-BD58-2033AFF96937}" srcId="{F4C2CEF4-4885-4E9F-B5C9-2D97A83268E4}" destId="{7638EA5A-96F5-4784-988F-3A9C057F2102}" srcOrd="0" destOrd="0" parTransId="{CDD723D3-8981-4F01-BD61-E9AB0C2E6401}" sibTransId="{E1BAEB86-8129-4F94-BCA5-488DE34057A7}"/>
    <dgm:cxn modelId="{A4E1162A-ACAD-4417-9C96-BF3ADA8BA954}" type="presOf" srcId="{28DAA402-7314-4433-80C9-A250D0625BBE}" destId="{0D558673-E437-4C92-BAD1-AC5C8901DE25}" srcOrd="0" destOrd="1" presId="urn:microsoft.com/office/officeart/2005/8/layout/chevron2"/>
    <dgm:cxn modelId="{24FEA98E-169C-43A0-B3C2-BB0C592D6C9E}" srcId="{A178C971-FB3D-44FF-BB9C-2A0EFA91ED43}" destId="{37EBFFC5-1C1D-4630-AC9D-352BCF3A68F0}" srcOrd="0" destOrd="0" parTransId="{FB49A25D-6E2C-4DB4-B052-124B968B5CD5}" sibTransId="{A67FAC81-C3DF-4110-986F-EFB29A9D0867}"/>
    <dgm:cxn modelId="{87C1E259-5B9C-4604-A256-0A09C0C8D444}" type="presOf" srcId="{7638EA5A-96F5-4784-988F-3A9C057F2102}" destId="{0D558673-E437-4C92-BAD1-AC5C8901DE25}" srcOrd="0" destOrd="0" presId="urn:microsoft.com/office/officeart/2005/8/layout/chevron2"/>
    <dgm:cxn modelId="{00F9AF12-E4DF-47B4-B590-DBF46D12A778}" type="presOf" srcId="{F4C2CEF4-4885-4E9F-B5C9-2D97A83268E4}" destId="{CBF32E95-76A0-410B-A662-9883DFDC408C}" srcOrd="0" destOrd="0" presId="urn:microsoft.com/office/officeart/2005/8/layout/chevron2"/>
    <dgm:cxn modelId="{1949839A-2636-432B-8A85-76662DDE8EF8}" type="presOf" srcId="{37EBFFC5-1C1D-4630-AC9D-352BCF3A68F0}" destId="{5EA3F865-23D4-4D03-B940-92732DFA53FE}" srcOrd="0" destOrd="0" presId="urn:microsoft.com/office/officeart/2005/8/layout/chevron2"/>
    <dgm:cxn modelId="{16688867-FAA3-44E6-A444-F39DF9379AE3}" srcId="{37EBFFC5-1C1D-4630-AC9D-352BCF3A68F0}" destId="{C8E7618A-B3C3-4DFD-87CF-EAB463E88D98}" srcOrd="0" destOrd="0" parTransId="{861F891D-CC1E-4F62-9E78-F977713B60E2}" sibTransId="{455EDEA9-D9FE-4568-B0D1-2A9D86B398BD}"/>
    <dgm:cxn modelId="{3ABCBF01-602E-4C8E-903F-26392155CC6A}" type="presOf" srcId="{A178C971-FB3D-44FF-BB9C-2A0EFA91ED43}" destId="{27034104-7152-41DD-95F9-983F66F63049}" srcOrd="0" destOrd="0" presId="urn:microsoft.com/office/officeart/2005/8/layout/chevron2"/>
    <dgm:cxn modelId="{B79E1202-75F9-43BE-A795-97D2F0EE6739}" srcId="{0027CADA-D886-45A9-9A0E-1117F4AE4EE2}" destId="{CA1DB928-C6CE-49A7-8CD7-4403EDDE6615}" srcOrd="1" destOrd="0" parTransId="{728D966F-30DF-4FCB-8D2D-FF4EB90B35A8}" sibTransId="{9F881545-302E-465C-BC8E-1A9949B69259}"/>
    <dgm:cxn modelId="{641ED7CA-8624-4E38-8176-36A0E106DB13}" type="presOf" srcId="{876C0131-318D-40AC-8968-0382AE80773F}" destId="{E73F80F5-A84E-42BF-8EBE-BF0F4C537FFB}" srcOrd="0" destOrd="0" presId="urn:microsoft.com/office/officeart/2005/8/layout/chevron2"/>
    <dgm:cxn modelId="{171B6A1A-3FC6-4DD1-8E6F-D418CC650A50}" srcId="{37EBFFC5-1C1D-4630-AC9D-352BCF3A68F0}" destId="{2CA81F84-DEB4-454A-9005-990851E7C24E}" srcOrd="1" destOrd="0" parTransId="{8264D9F4-206E-4D63-A32A-9D7A26AC99E4}" sibTransId="{1AD5FAD6-179E-44CA-AB8C-7714AD0E12A7}"/>
    <dgm:cxn modelId="{2DA5C403-412C-4EB1-A384-5D86EC07367A}" srcId="{F4C2CEF4-4885-4E9F-B5C9-2D97A83268E4}" destId="{28DAA402-7314-4433-80C9-A250D0625BBE}" srcOrd="1" destOrd="0" parTransId="{B8337B7B-D823-4FC5-9444-D15C77380C3A}" sibTransId="{451CA64B-597F-4CE4-8024-16FEC3DD9A60}"/>
    <dgm:cxn modelId="{86BCF7FE-0A5B-43CE-961C-3122ADBBC28D}" srcId="{A178C971-FB3D-44FF-BB9C-2A0EFA91ED43}" destId="{0027CADA-D886-45A9-9A0E-1117F4AE4EE2}" srcOrd="2" destOrd="0" parTransId="{BBF32A6B-3125-47C6-AA03-60067D80523F}" sibTransId="{C2900911-F315-4F50-9ECC-280229E819D0}"/>
    <dgm:cxn modelId="{EC37AE89-39D8-4337-A0B2-68EE40869931}" type="presParOf" srcId="{27034104-7152-41DD-95F9-983F66F63049}" destId="{357815EE-6C92-424C-8B10-4ED6540127CC}" srcOrd="0" destOrd="0" presId="urn:microsoft.com/office/officeart/2005/8/layout/chevron2"/>
    <dgm:cxn modelId="{CB8C653E-8051-4FD6-A75C-65190B21D8BD}" type="presParOf" srcId="{357815EE-6C92-424C-8B10-4ED6540127CC}" destId="{5EA3F865-23D4-4D03-B940-92732DFA53FE}" srcOrd="0" destOrd="0" presId="urn:microsoft.com/office/officeart/2005/8/layout/chevron2"/>
    <dgm:cxn modelId="{60F120BA-A50D-4CDA-AADB-1A6C9157D9A6}" type="presParOf" srcId="{357815EE-6C92-424C-8B10-4ED6540127CC}" destId="{E0F4FBE6-11B5-4143-B6C2-D88EA41B367B}" srcOrd="1" destOrd="0" presId="urn:microsoft.com/office/officeart/2005/8/layout/chevron2"/>
    <dgm:cxn modelId="{99E78BBA-44D5-4051-BB67-E8C94088C73D}" type="presParOf" srcId="{27034104-7152-41DD-95F9-983F66F63049}" destId="{D65A9589-384B-4B6E-9F77-8A0C0B7D1E26}" srcOrd="1" destOrd="0" presId="urn:microsoft.com/office/officeart/2005/8/layout/chevron2"/>
    <dgm:cxn modelId="{01386A95-BF56-4C37-8136-F27B40FBBD9E}" type="presParOf" srcId="{27034104-7152-41DD-95F9-983F66F63049}" destId="{05951234-AC24-41BC-9FDE-A2AF3DBC4B4E}" srcOrd="2" destOrd="0" presId="urn:microsoft.com/office/officeart/2005/8/layout/chevron2"/>
    <dgm:cxn modelId="{6589D544-12AE-4410-89CF-DB854DDFE0BC}" type="presParOf" srcId="{05951234-AC24-41BC-9FDE-A2AF3DBC4B4E}" destId="{CBF32E95-76A0-410B-A662-9883DFDC408C}" srcOrd="0" destOrd="0" presId="urn:microsoft.com/office/officeart/2005/8/layout/chevron2"/>
    <dgm:cxn modelId="{A9E655BB-0323-45CC-AE93-B8263B46BD01}" type="presParOf" srcId="{05951234-AC24-41BC-9FDE-A2AF3DBC4B4E}" destId="{0D558673-E437-4C92-BAD1-AC5C8901DE25}" srcOrd="1" destOrd="0" presId="urn:microsoft.com/office/officeart/2005/8/layout/chevron2"/>
    <dgm:cxn modelId="{3AD6A4D5-9B8D-447C-AD10-4952D0FC99F1}" type="presParOf" srcId="{27034104-7152-41DD-95F9-983F66F63049}" destId="{76E7CD51-F832-4C8F-9482-B29F97CDA996}" srcOrd="3" destOrd="0" presId="urn:microsoft.com/office/officeart/2005/8/layout/chevron2"/>
    <dgm:cxn modelId="{BC183731-4C55-40E9-9306-E08F0C11F1F0}" type="presParOf" srcId="{27034104-7152-41DD-95F9-983F66F63049}" destId="{3ECAB4F5-0289-49A2-A39F-1C562D5073FC}" srcOrd="4" destOrd="0" presId="urn:microsoft.com/office/officeart/2005/8/layout/chevron2"/>
    <dgm:cxn modelId="{7421542B-8DB9-4580-9573-C35C44D9867B}" type="presParOf" srcId="{3ECAB4F5-0289-49A2-A39F-1C562D5073FC}" destId="{FA58762E-7498-4BD6-95D7-C72A1977D6C5}" srcOrd="0" destOrd="0" presId="urn:microsoft.com/office/officeart/2005/8/layout/chevron2"/>
    <dgm:cxn modelId="{80BBB36C-FF19-41AB-AAE6-C42E9318540B}" type="presParOf" srcId="{3ECAB4F5-0289-49A2-A39F-1C562D5073FC}" destId="{E73F80F5-A84E-42BF-8EBE-BF0F4C537FF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A3F865-23D4-4D03-B940-92732DFA53FE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 rot="-5400000">
        <a:off x="1" y="520688"/>
        <a:ext cx="1039018" cy="445294"/>
      </dsp:txXfrm>
    </dsp:sp>
    <dsp:sp modelId="{E0F4FBE6-11B5-4143-B6C2-D88EA41B367B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Determine Program Objectives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Develop Survey Questions</a:t>
          </a:r>
          <a:endParaRPr lang="en-US" sz="2700" kern="1200" dirty="0"/>
        </a:p>
      </dsp:txBody>
      <dsp:txXfrm rot="-5400000">
        <a:off x="1039018" y="48278"/>
        <a:ext cx="5009883" cy="870607"/>
      </dsp:txXfrm>
    </dsp:sp>
    <dsp:sp modelId="{CBF32E95-76A0-410B-A662-9883DFDC408C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 rot="-5400000">
        <a:off x="1" y="1809352"/>
        <a:ext cx="1039018" cy="445294"/>
      </dsp:txXfrm>
    </dsp:sp>
    <dsp:sp modelId="{0D558673-E437-4C92-BAD1-AC5C8901DE25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Administer Survey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Analyze Data</a:t>
          </a:r>
          <a:endParaRPr lang="en-US" sz="2700" kern="1200" dirty="0"/>
        </a:p>
      </dsp:txBody>
      <dsp:txXfrm rot="-5400000">
        <a:off x="1039018" y="1336942"/>
        <a:ext cx="5009883" cy="870607"/>
      </dsp:txXfrm>
    </dsp:sp>
    <dsp:sp modelId="{FA58762E-7498-4BD6-95D7-C72A1977D6C5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 rot="-5400000">
        <a:off x="1" y="3098016"/>
        <a:ext cx="1039018" cy="445294"/>
      </dsp:txXfrm>
    </dsp:sp>
    <dsp:sp modelId="{E73F80F5-A84E-42BF-8EBE-BF0F4C537FFB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Create Impact Documents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Share / Use Impact Data</a:t>
          </a:r>
          <a:endParaRPr lang="en-US" sz="2700" kern="1200" dirty="0"/>
        </a:p>
      </dsp:txBody>
      <dsp:txXfrm rot="-5400000">
        <a:off x="1039018" y="2625605"/>
        <a:ext cx="5009883" cy="870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108" cy="465528"/>
          </a:xfrm>
          <a:prstGeom prst="rect">
            <a:avLst/>
          </a:prstGeom>
        </p:spPr>
        <p:txBody>
          <a:bodyPr vert="horz" lIns="89730" tIns="44865" rIns="89730" bIns="448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354" y="0"/>
            <a:ext cx="2972108" cy="465528"/>
          </a:xfrm>
          <a:prstGeom prst="rect">
            <a:avLst/>
          </a:prstGeom>
        </p:spPr>
        <p:txBody>
          <a:bodyPr vert="horz" lIns="89730" tIns="44865" rIns="89730" bIns="44865" rtlCol="0"/>
          <a:lstStyle>
            <a:lvl1pPr algn="r">
              <a:defRPr sz="1200"/>
            </a:lvl1pPr>
          </a:lstStyle>
          <a:p>
            <a:fld id="{D642A868-A17D-403A-AD6D-ED3DD2E060DB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299"/>
            <a:ext cx="2972108" cy="465528"/>
          </a:xfrm>
          <a:prstGeom prst="rect">
            <a:avLst/>
          </a:prstGeom>
        </p:spPr>
        <p:txBody>
          <a:bodyPr vert="horz" lIns="89730" tIns="44865" rIns="89730" bIns="448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354" y="8829299"/>
            <a:ext cx="2972108" cy="465528"/>
          </a:xfrm>
          <a:prstGeom prst="rect">
            <a:avLst/>
          </a:prstGeom>
        </p:spPr>
        <p:txBody>
          <a:bodyPr vert="horz" lIns="89730" tIns="44865" rIns="89730" bIns="44865" rtlCol="0" anchor="b"/>
          <a:lstStyle>
            <a:lvl1pPr algn="r">
              <a:defRPr sz="1200"/>
            </a:lvl1pPr>
          </a:lstStyle>
          <a:p>
            <a:fld id="{F09CAF33-89EF-4993-BB0A-50D3FA451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24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482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482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679B0340-68B0-4CE2-A599-25817C36270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2971800" cy="46482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29967"/>
            <a:ext cx="2971800" cy="46482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7DA1AD90-7DD7-4843-BBB1-582E4B9BD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71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Jeff</a:t>
            </a:r>
          </a:p>
          <a:p>
            <a:endParaRPr lang="en-US" dirty="0" smtClean="0"/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dirty="0" smtClean="0"/>
              <a:t>You don’t have to be an expert.</a:t>
            </a:r>
            <a:r>
              <a:rPr lang="en-US" baseline="0" dirty="0" smtClean="0"/>
              <a:t> 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The people who read our reports and media are not experts either.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Just make one, hand it out and see what you get!</a:t>
            </a:r>
          </a:p>
          <a:p>
            <a:endParaRPr lang="en-US" baseline="0" dirty="0" smtClean="0"/>
          </a:p>
          <a:p>
            <a:r>
              <a:rPr lang="en-US" baseline="0" dirty="0" smtClean="0"/>
              <a:t>Take a stand exercise:</a:t>
            </a:r>
          </a:p>
          <a:p>
            <a:pPr marL="228565" indent="-228565">
              <a:buAutoNum type="arabicPeriod"/>
            </a:pPr>
            <a:r>
              <a:rPr lang="en-US" baseline="0" dirty="0" smtClean="0"/>
              <a:t>I have a basic knowledge of program evaluation.</a:t>
            </a:r>
          </a:p>
          <a:p>
            <a:pPr marL="228565" indent="-228565">
              <a:buAutoNum type="arabicPeriod"/>
            </a:pPr>
            <a:r>
              <a:rPr lang="en-US" baseline="0" dirty="0" smtClean="0"/>
              <a:t>I have an advanced knowledge of program evaluation.</a:t>
            </a:r>
          </a:p>
          <a:p>
            <a:pPr marL="228565" indent="-228565">
              <a:buAutoNum type="arabicPeriod"/>
            </a:pPr>
            <a:r>
              <a:rPr lang="en-US" baseline="0" dirty="0" smtClean="0"/>
              <a:t>I am comfortable developing my own surveys.</a:t>
            </a:r>
          </a:p>
          <a:p>
            <a:pPr marL="228565" indent="-228565">
              <a:buAutoNum type="arabicPeriod"/>
            </a:pPr>
            <a:r>
              <a:rPr lang="en-US" baseline="0" dirty="0" smtClean="0"/>
              <a:t>I am comfortable tabulating my own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40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Jennifer</a:t>
            </a:r>
          </a:p>
          <a:p>
            <a:r>
              <a:rPr lang="en-US" dirty="0" smtClean="0"/>
              <a:t>Don’t </a:t>
            </a:r>
            <a:r>
              <a:rPr lang="en-US" dirty="0" smtClean="0"/>
              <a:t>overcomplicate it!</a:t>
            </a:r>
            <a:r>
              <a:rPr lang="en-US" baseline="0" dirty="0" smtClean="0"/>
              <a:t> Determine what you want to be able to say kids learned and develop questions to measure that</a:t>
            </a:r>
            <a:endParaRPr lang="en-US" dirty="0" smtClean="0"/>
          </a:p>
          <a:p>
            <a:pPr marL="171423" indent="-171423">
              <a:buFont typeface="Arial" panose="020B0604020202020204" pitchFamily="34" charset="0"/>
              <a:buChar char="•"/>
            </a:pPr>
            <a:r>
              <a:rPr lang="en-US" dirty="0" smtClean="0"/>
              <a:t>Determine the program objectives you want to measure</a:t>
            </a:r>
            <a:r>
              <a:rPr lang="en-US" baseline="0" dirty="0" smtClean="0"/>
              <a:t> (in some cases you will be writing your objectives based on the program). Sometimes it’s helpful to work backwards – what do you want to be able to say? (i.e. kids learned healthy living activities)</a:t>
            </a:r>
          </a:p>
          <a:p>
            <a:pPr marL="171423" indent="-171423">
              <a:buFont typeface="Arial" panose="020B0604020202020204" pitchFamily="34" charset="0"/>
              <a:buChar char="•"/>
            </a:pPr>
            <a:r>
              <a:rPr lang="en-US" baseline="0" dirty="0" smtClean="0"/>
              <a:t>Develop questions to measure objectives that lead to what you want to say</a:t>
            </a:r>
          </a:p>
          <a:p>
            <a:pPr marL="171423" indent="-171423">
              <a:buFont typeface="Arial" panose="020B0604020202020204" pitchFamily="34" charset="0"/>
              <a:buChar char="•"/>
            </a:pPr>
            <a:r>
              <a:rPr lang="en-US" baseline="0" dirty="0" smtClean="0"/>
              <a:t>Administer the survey</a:t>
            </a:r>
          </a:p>
          <a:p>
            <a:pPr marL="171423" indent="-171423">
              <a:buFont typeface="Arial" panose="020B0604020202020204" pitchFamily="34" charset="0"/>
              <a:buChar char="•"/>
            </a:pPr>
            <a:r>
              <a:rPr lang="en-US" baseline="0" dirty="0" smtClean="0"/>
              <a:t>Look at the data, analyze, enter into spreadsheet, etc.</a:t>
            </a:r>
          </a:p>
          <a:p>
            <a:pPr marL="171423" indent="-171423">
              <a:buFont typeface="Arial" panose="020B0604020202020204" pitchFamily="34" charset="0"/>
              <a:buChar char="•"/>
            </a:pPr>
            <a:r>
              <a:rPr lang="en-US" baseline="0" dirty="0" smtClean="0"/>
              <a:t>Write impact statements, create charts, plug in data into your fancy template, etc.</a:t>
            </a:r>
          </a:p>
          <a:p>
            <a:pPr marL="171423" indent="-171423">
              <a:buFont typeface="Arial" panose="020B0604020202020204" pitchFamily="34" charset="0"/>
              <a:buChar char="•"/>
            </a:pPr>
            <a:r>
              <a:rPr lang="en-US" baseline="0" dirty="0" smtClean="0"/>
              <a:t>Share as appropriate – for program improvement, to funder,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32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Jennifer take them through survey (Jeff help)</a:t>
            </a:r>
            <a:endParaRPr lang="en-US" dirty="0" smtClean="0"/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dirty="0" smtClean="0"/>
              <a:t>Make</a:t>
            </a:r>
            <a:r>
              <a:rPr lang="en-US" baseline="0" dirty="0" smtClean="0"/>
              <a:t> them do HOP Survey</a:t>
            </a:r>
            <a:r>
              <a:rPr lang="en-US" baseline="0" dirty="0"/>
              <a:t> </a:t>
            </a:r>
            <a:r>
              <a:rPr lang="en-US" baseline="0" dirty="0" smtClean="0"/>
              <a:t>with clickers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Show how results are saved – or a spreadsheet that we already have results from – whichever is easier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46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Jennifer</a:t>
            </a:r>
            <a:endParaRPr lang="en-US" baseline="0" dirty="0" smtClean="0"/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What kind of things are we measuring? (knowledge, behavior, behavioral intent, etc.)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What can we do with this data?</a:t>
            </a:r>
          </a:p>
          <a:p>
            <a:endParaRPr lang="en-US" baseline="0" dirty="0" smtClean="0"/>
          </a:p>
          <a:p>
            <a:r>
              <a:rPr lang="en-US" baseline="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462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Jennifer (Jeff help)</a:t>
            </a:r>
          </a:p>
          <a:p>
            <a:r>
              <a:rPr lang="en-US" b="1" baseline="0" dirty="0" smtClean="0"/>
              <a:t>SHOW SPREADSHEET OF RESULTS – TAB WITH SEPARATE SESSIONS AND COMPILED</a:t>
            </a:r>
          </a:p>
          <a:p>
            <a:endParaRPr lang="en-US" b="1" baseline="0" dirty="0" smtClean="0"/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This is one way that Turning Point gives you the results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462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Jennifer </a:t>
            </a:r>
            <a:endParaRPr lang="en-US" baseline="0" dirty="0" smtClean="0"/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Here is an example of data we presented to our 4-H Advisory Board on camp classes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Simple chart – worked well for our audience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Now wasn’t that simple? Let’s look at some more instruments…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462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Jennifer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dirty="0" smtClean="0"/>
              <a:t>The</a:t>
            </a:r>
            <a:r>
              <a:rPr lang="en-US" baseline="0" dirty="0" smtClean="0"/>
              <a:t> </a:t>
            </a:r>
            <a:r>
              <a:rPr lang="en-US" baseline="0" dirty="0" smtClean="0"/>
              <a:t>majority of these can be used as pretest/posttest or posttest only.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The retrospective post then pre is a one-time survey (measures knowledge/perception before and after intervention)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Depending on your questions, you can measure demonstration of knowledge, increase in knowledge, perception, skills, behavioral intent, etc.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161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Jeff</a:t>
            </a:r>
          </a:p>
          <a:p>
            <a:r>
              <a:rPr lang="en-US" b="1" dirty="0" smtClean="0"/>
              <a:t>EXAMPLES </a:t>
            </a:r>
            <a:r>
              <a:rPr lang="en-US" b="1" dirty="0" smtClean="0"/>
              <a:t>IN PACKET: </a:t>
            </a:r>
          </a:p>
          <a:p>
            <a:pPr marL="224325" indent="-224325">
              <a:buFont typeface="+mj-lt"/>
              <a:buAutoNum type="arabicPeriod"/>
            </a:pPr>
            <a:r>
              <a:rPr lang="en-US" b="1" dirty="0" smtClean="0"/>
              <a:t>Look</a:t>
            </a:r>
            <a:r>
              <a:rPr lang="en-US" b="1" baseline="0" dirty="0" smtClean="0"/>
              <a:t> at surveys (handouts) </a:t>
            </a:r>
          </a:p>
          <a:p>
            <a:pPr marL="224325" indent="-224325">
              <a:buFont typeface="Arial" panose="020B0604020202020204" pitchFamily="34" charset="0"/>
              <a:buChar char="•"/>
            </a:pPr>
            <a:r>
              <a:rPr lang="en-US" b="1" baseline="0" dirty="0" smtClean="0"/>
              <a:t>Packet – Blank examples + real examples </a:t>
            </a:r>
          </a:p>
          <a:p>
            <a:pPr marL="672976" lvl="1" indent="-224325">
              <a:buFont typeface="Arial" panose="020B0604020202020204" pitchFamily="34" charset="0"/>
              <a:buChar char="•"/>
            </a:pPr>
            <a:r>
              <a:rPr lang="en-US" b="1" baseline="0" dirty="0" smtClean="0"/>
              <a:t>Standard (Horse)</a:t>
            </a:r>
          </a:p>
          <a:p>
            <a:pPr marL="672976" lvl="1" indent="-224325">
              <a:buFont typeface="Arial" panose="020B0604020202020204" pitchFamily="34" charset="0"/>
              <a:buChar char="•"/>
            </a:pPr>
            <a:r>
              <a:rPr lang="en-US" b="1" baseline="0" dirty="0" smtClean="0"/>
              <a:t>Retro (ambassadors)</a:t>
            </a:r>
          </a:p>
          <a:p>
            <a:endParaRPr lang="en-US" dirty="0" smtClean="0"/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dirty="0" smtClean="0"/>
              <a:t>The real trick to creating these evaluations is</a:t>
            </a:r>
            <a:r>
              <a:rPr lang="en-US" baseline="0" dirty="0" smtClean="0"/>
              <a:t> coming up with a set of questions that can all use the same rating scales.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It takes some time and effort. Ask for feedback from a colleague. 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Maybe develop two different surveys with slightly different wordings to see which ones get better responses.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We have included some resources in your packet (also on the website)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595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60">
              <a:defRPr/>
            </a:pPr>
            <a:r>
              <a:rPr lang="en-US" dirty="0" smtClean="0"/>
              <a:t>Jeff</a:t>
            </a:r>
            <a:endParaRPr lang="en-US" dirty="0" smtClean="0"/>
          </a:p>
          <a:p>
            <a:pPr defTabSz="914260">
              <a:defRPr/>
            </a:pPr>
            <a:r>
              <a:rPr lang="en-US" dirty="0" smtClean="0"/>
              <a:t>One</a:t>
            </a:r>
            <a:r>
              <a:rPr lang="en-US" baseline="0" dirty="0" smtClean="0"/>
              <a:t> minute for this slide</a:t>
            </a:r>
            <a:endParaRPr lang="en-US" dirty="0" smtClean="0"/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dirty="0" smtClean="0"/>
              <a:t>When</a:t>
            </a:r>
            <a:r>
              <a:rPr lang="en-US" baseline="0" dirty="0" smtClean="0"/>
              <a:t> using a “Likert” style questions, you must conform to the format. Refer to the Sample Ratings Scale Handout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dirty="0" smtClean="0"/>
              <a:t>Standard Questionnaire versus Retro Post then Pre – Both have their pros</a:t>
            </a:r>
            <a:r>
              <a:rPr lang="en-US" baseline="0" dirty="0" smtClean="0"/>
              <a:t> and cons.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endParaRPr lang="en-US" baseline="0" dirty="0" smtClean="0"/>
          </a:p>
          <a:p>
            <a:endParaRPr lang="en-US" baseline="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404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Jeff (Jennifer help)</a:t>
            </a:r>
          </a:p>
          <a:p>
            <a:r>
              <a:rPr lang="en-US" b="1" dirty="0" smtClean="0"/>
              <a:t>EXAMPLES </a:t>
            </a:r>
            <a:r>
              <a:rPr lang="en-US" b="1" dirty="0" smtClean="0"/>
              <a:t>continued</a:t>
            </a:r>
            <a:endParaRPr lang="en-US" b="1" baseline="0" dirty="0" smtClean="0"/>
          </a:p>
          <a:p>
            <a:r>
              <a:rPr lang="en-US" b="1" baseline="0" dirty="0" smtClean="0"/>
              <a:t>2. Show spreadsheets with data before moving on to next slide (spreadsheets can adapt to negatively worded questions)</a:t>
            </a:r>
          </a:p>
          <a:p>
            <a:pPr marL="616894" lvl="1" indent="-168244">
              <a:buFont typeface="Arial" panose="020B0604020202020204" pitchFamily="34" charset="0"/>
              <a:buChar char="•"/>
            </a:pPr>
            <a:r>
              <a:rPr lang="en-US" b="0" baseline="0" dirty="0" smtClean="0"/>
              <a:t>Show Standard spreadsheet (has blank tab &amp; tab with data)</a:t>
            </a:r>
          </a:p>
          <a:p>
            <a:pPr marL="616894" lvl="1" indent="-168244">
              <a:buFont typeface="Arial" panose="020B0604020202020204" pitchFamily="34" charset="0"/>
              <a:buChar char="•"/>
            </a:pPr>
            <a:r>
              <a:rPr lang="en-US" b="0" baseline="0" dirty="0" smtClean="0"/>
              <a:t>Show Retro spreadsheet (has blank tab &amp; tab with data)</a:t>
            </a:r>
          </a:p>
          <a:p>
            <a:pPr marL="616894" lvl="1" indent="-168244">
              <a:buFont typeface="Arial" panose="020B0604020202020204" pitchFamily="34" charset="0"/>
              <a:buChar char="•"/>
            </a:pPr>
            <a:endParaRPr lang="en-US" b="1" baseline="0" dirty="0" smtClean="0"/>
          </a:p>
          <a:p>
            <a:endParaRPr lang="en-US" b="1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595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Jeff (Jennifer</a:t>
            </a:r>
            <a:r>
              <a:rPr lang="en-US" baseline="0" dirty="0" smtClean="0"/>
              <a:t> help)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Show</a:t>
            </a:r>
            <a:r>
              <a:rPr lang="en-US" baseline="0" dirty="0" smtClean="0"/>
              <a:t> </a:t>
            </a:r>
            <a:r>
              <a:rPr lang="en-US" baseline="0" dirty="0" smtClean="0"/>
              <a:t>how these connect to spreadsheets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59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Jeff</a:t>
            </a:r>
          </a:p>
          <a:p>
            <a:endParaRPr lang="en-US" dirty="0" smtClean="0"/>
          </a:p>
          <a:p>
            <a:r>
              <a:rPr lang="en-US" dirty="0" smtClean="0"/>
              <a:t>We will talk about</a:t>
            </a:r>
            <a:r>
              <a:rPr lang="en-US" baseline="0" dirty="0" smtClean="0"/>
              <a:t> all these things today…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045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Jennifer</a:t>
            </a:r>
            <a:r>
              <a:rPr lang="en-US" b="0" baseline="0" dirty="0" smtClean="0"/>
              <a:t> </a:t>
            </a:r>
            <a:endParaRPr lang="en-US" b="0" dirty="0" smtClean="0"/>
          </a:p>
          <a:p>
            <a:endParaRPr lang="en-US" b="1" dirty="0" smtClean="0"/>
          </a:p>
          <a:p>
            <a:r>
              <a:rPr lang="en-US" b="1" dirty="0" smtClean="0"/>
              <a:t>EXAMPLES </a:t>
            </a:r>
            <a:r>
              <a:rPr lang="en-US" b="1" dirty="0" smtClean="0"/>
              <a:t>IN</a:t>
            </a:r>
            <a:r>
              <a:rPr lang="en-US" b="1" baseline="0" dirty="0" smtClean="0"/>
              <a:t> PACKET </a:t>
            </a:r>
          </a:p>
          <a:p>
            <a:pPr marL="224325" indent="-224325">
              <a:buFont typeface="Arial" panose="020B0604020202020204" pitchFamily="34" charset="0"/>
              <a:buAutoNum type="arabicPeriod"/>
            </a:pPr>
            <a:r>
              <a:rPr lang="en-US" baseline="0" dirty="0" smtClean="0"/>
              <a:t>Surveys </a:t>
            </a:r>
            <a:endParaRPr lang="en-US" baseline="0" dirty="0" smtClean="0"/>
          </a:p>
          <a:p>
            <a:pPr marL="672976" lvl="1" indent="-224325">
              <a:buFont typeface="Arial" panose="020B0604020202020204" pitchFamily="34" charset="0"/>
              <a:buChar char="•"/>
            </a:pPr>
            <a:r>
              <a:rPr lang="en-US" baseline="0" dirty="0" smtClean="0"/>
              <a:t>Jr/</a:t>
            </a:r>
            <a:r>
              <a:rPr lang="en-US" baseline="0" dirty="0" err="1" smtClean="0"/>
              <a:t>Sr</a:t>
            </a:r>
            <a:r>
              <a:rPr lang="en-US" baseline="0" dirty="0" smtClean="0"/>
              <a:t> Project Achievement – and Answer Key</a:t>
            </a:r>
          </a:p>
          <a:p>
            <a:pPr marL="672976" lvl="1" indent="-224325">
              <a:buFont typeface="Arial" panose="020B0604020202020204" pitchFamily="34" charset="0"/>
              <a:buChar char="•"/>
            </a:pPr>
            <a:r>
              <a:rPr lang="en-US" baseline="0" dirty="0" smtClean="0"/>
              <a:t>States of Matter</a:t>
            </a:r>
          </a:p>
          <a:p>
            <a:pPr marL="672976" lvl="1" indent="-224325">
              <a:buFont typeface="Arial" panose="020B0604020202020204" pitchFamily="34" charset="0"/>
              <a:buChar char="•"/>
            </a:pPr>
            <a:r>
              <a:rPr lang="en-US" baseline="0" dirty="0" smtClean="0"/>
              <a:t>CCRPI </a:t>
            </a:r>
            <a:r>
              <a:rPr lang="en-US" baseline="0" dirty="0" err="1" smtClean="0"/>
              <a:t>Govt</a:t>
            </a:r>
            <a:r>
              <a:rPr lang="en-US" baseline="0" dirty="0" smtClean="0"/>
              <a:t>/Public Admin</a:t>
            </a:r>
          </a:p>
          <a:p>
            <a:r>
              <a:rPr lang="en-US" baseline="0" dirty="0" smtClean="0"/>
              <a:t>2. Explain they all have Answer Keys that help you with entering data into spreadsheet</a:t>
            </a:r>
          </a:p>
          <a:p>
            <a:r>
              <a:rPr lang="en-US" baseline="0" dirty="0" smtClean="0"/>
              <a:t>3. Look at Jr/</a:t>
            </a:r>
            <a:r>
              <a:rPr lang="en-US" baseline="0" dirty="0" err="1" smtClean="0"/>
              <a:t>Sr</a:t>
            </a:r>
            <a:r>
              <a:rPr lang="en-US" baseline="0" dirty="0" smtClean="0"/>
              <a:t> Project Achievement Spreadsheet – show different outcomes pages, mention constructs – we will discuss these in more detail later</a:t>
            </a:r>
          </a:p>
          <a:p>
            <a:r>
              <a:rPr lang="en-US" baseline="0" dirty="0" smtClean="0"/>
              <a:t>4. Usually these types of programs have objectives outlined already (grant-funded, core programs, etc.). Use program objectives, 4-H Common Measures, Essential Elements, content-related, etc.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595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Jennifer</a:t>
            </a:r>
          </a:p>
          <a:p>
            <a:r>
              <a:rPr lang="en-US" b="1" dirty="0" smtClean="0"/>
              <a:t>SHOW</a:t>
            </a:r>
            <a:r>
              <a:rPr lang="en-US" b="1" baseline="0" dirty="0" smtClean="0"/>
              <a:t> </a:t>
            </a:r>
            <a:r>
              <a:rPr lang="en-US" b="1" baseline="0" dirty="0" smtClean="0"/>
              <a:t>EXAMPLES WITH DATA</a:t>
            </a:r>
          </a:p>
          <a:p>
            <a:endParaRPr lang="en-US" b="1" dirty="0" smtClean="0"/>
          </a:p>
          <a:p>
            <a:pPr marL="224325" indent="-224325">
              <a:buFont typeface="Arial" panose="020B0604020202020204" pitchFamily="34" charset="0"/>
              <a:buAutoNum type="arabicPeriod"/>
            </a:pPr>
            <a:r>
              <a:rPr lang="en-US" baseline="0" dirty="0" smtClean="0"/>
              <a:t>Data Tabulation Spreadsheet</a:t>
            </a:r>
          </a:p>
          <a:p>
            <a:pPr marL="672976" lvl="1" indent="-224325">
              <a:buFont typeface="Arial" panose="020B0604020202020204" pitchFamily="34" charset="0"/>
              <a:buChar char="•"/>
            </a:pPr>
            <a:r>
              <a:rPr lang="en-US" baseline="0" dirty="0" smtClean="0"/>
              <a:t>Jr/</a:t>
            </a:r>
            <a:r>
              <a:rPr lang="en-US" baseline="0" dirty="0" err="1" smtClean="0"/>
              <a:t>Sr</a:t>
            </a:r>
            <a:r>
              <a:rPr lang="en-US" baseline="0" dirty="0" smtClean="0"/>
              <a:t> Project Achievement – show different outcomes pages, mention constructs – we will discuss these in more detail later</a:t>
            </a:r>
          </a:p>
          <a:p>
            <a:pPr marL="448650" lvl="1"/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2. Usually these types of programs have objectives outlined already (grant-funded, core programs, etc.).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595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Jeff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dirty="0" smtClean="0"/>
              <a:t>Might </a:t>
            </a:r>
            <a:r>
              <a:rPr lang="en-US" dirty="0" smtClean="0"/>
              <a:t>not have time for pre and post test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dirty="0" smtClean="0"/>
              <a:t>Might not have time to do</a:t>
            </a:r>
            <a:r>
              <a:rPr lang="en-US" baseline="0" dirty="0" smtClean="0"/>
              <a:t> paper survey 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Might not have computers available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Data entry – paper surveys require tedious data entry later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Kids might not have attention span, low technological ability,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595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Jeff</a:t>
            </a:r>
            <a:r>
              <a:rPr lang="en-US" baseline="0" dirty="0" smtClean="0"/>
              <a:t> (Jennifer help)</a:t>
            </a:r>
            <a:endParaRPr lang="en-US" dirty="0" smtClean="0"/>
          </a:p>
          <a:p>
            <a:pPr marL="224325" indent="-224325">
              <a:buFont typeface="+mj-lt"/>
              <a:buAutoNum type="arabicPeriod"/>
            </a:pPr>
            <a:r>
              <a:rPr lang="en-US" dirty="0" smtClean="0"/>
              <a:t>Building</a:t>
            </a:r>
            <a:r>
              <a:rPr lang="en-US" baseline="0" dirty="0" smtClean="0"/>
              <a:t> a construct means, coming up with multiple questions designed to measure the same concept.</a:t>
            </a:r>
          </a:p>
          <a:p>
            <a:pPr marL="224325" indent="-224325">
              <a:buFont typeface="+mj-lt"/>
              <a:buAutoNum type="arabicPeriod"/>
            </a:pPr>
            <a:r>
              <a:rPr lang="en-US" baseline="0" dirty="0" smtClean="0"/>
              <a:t>If you only have one question, poorly worded, you might not get valid data because the question was confusing. So ask several questions targeting the same outcome/construct/learning objective. Use negatively worded questions.</a:t>
            </a:r>
          </a:p>
          <a:p>
            <a:pPr marL="224325" indent="-224325">
              <a:buFont typeface="+mj-lt"/>
              <a:buAutoNum type="arabicPeriod"/>
            </a:pPr>
            <a:r>
              <a:rPr lang="en-US" baseline="0" dirty="0" smtClean="0"/>
              <a:t>Sometimes you may ask multiple questions to see if they understand/gained knowledge, etc. of a larger concept – </a:t>
            </a:r>
            <a:r>
              <a:rPr lang="en-US" b="1" baseline="0" dirty="0" smtClean="0"/>
              <a:t>see next slide for an example</a:t>
            </a:r>
          </a:p>
          <a:p>
            <a:r>
              <a:rPr lang="en-US" baseline="0" dirty="0" smtClean="0"/>
              <a:t/>
            </a:r>
            <a:br>
              <a:rPr lang="en-US" baseline="0" dirty="0" smtClean="0"/>
            </a:br>
            <a:endParaRPr lang="en-US" baseline="0" dirty="0" smtClean="0"/>
          </a:p>
          <a:p>
            <a:endParaRPr lang="en-US" b="1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494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en-US" baseline="0" dirty="0" smtClean="0"/>
              <a:t>Jennifer</a:t>
            </a:r>
          </a:p>
          <a:p>
            <a:pPr marL="224325" indent="-224325">
              <a:buFont typeface="+mj-lt"/>
              <a:buAutoNum type="arabicPeriod"/>
            </a:pPr>
            <a:r>
              <a:rPr lang="en-US" baseline="0" dirty="0" smtClean="0"/>
              <a:t>We </a:t>
            </a:r>
            <a:r>
              <a:rPr lang="en-US" baseline="0" dirty="0" smtClean="0"/>
              <a:t>created impact statements for each question – this is valuable data for program improvement and to use with funders and stakeholders</a:t>
            </a:r>
          </a:p>
          <a:p>
            <a:pPr marL="224325" indent="-224325">
              <a:buFont typeface="+mj-lt"/>
              <a:buAutoNum type="arabicPeriod"/>
            </a:pPr>
            <a:r>
              <a:rPr lang="en-US" baseline="0" dirty="0" smtClean="0"/>
              <a:t>We combined like questions to create constructs related to 4-H Essential Elements, Concepts from Tufts Study, 4-H Common measures, objectives included in our Logic Model.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 that we intend to re-create the Tufts Study, …. </a:t>
            </a:r>
            <a:br>
              <a:rPr lang="en-US" baseline="0" dirty="0" smtClean="0"/>
            </a:br>
            <a:endParaRPr lang="en-US" baseline="0" dirty="0" smtClean="0"/>
          </a:p>
          <a:p>
            <a:endParaRPr lang="en-US" b="1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494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 smtClean="0"/>
              <a:t>Jennifer</a:t>
            </a:r>
            <a:endParaRPr lang="en-US" b="0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/>
            </a:r>
            <a:br>
              <a:rPr lang="en-US" baseline="0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462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76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224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32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Jeff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dirty="0" smtClean="0"/>
              <a:t>This </a:t>
            </a:r>
            <a:r>
              <a:rPr lang="en-US" dirty="0" smtClean="0"/>
              <a:t>website is updated regularly. 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dirty="0" smtClean="0"/>
              <a:t>Feel</a:t>
            </a:r>
            <a:r>
              <a:rPr lang="en-US" baseline="0" dirty="0" smtClean="0"/>
              <a:t> free to use these resources as it or adapt as needed.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In some cases surveys go with a Georgia 4-H curriculum. This is noted on the website with a link to the specialist in charge of the curriculum.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04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Jennifer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dirty="0" smtClean="0"/>
              <a:t>Note </a:t>
            </a:r>
            <a:r>
              <a:rPr lang="en-US" dirty="0" smtClean="0"/>
              <a:t>– These resources were developed in</a:t>
            </a:r>
            <a:r>
              <a:rPr lang="en-US" baseline="0" dirty="0" smtClean="0"/>
              <a:t> collaboration with Dr. Nick.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The templates we will discuss today are useful for gathering short term data on a single day of programming.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01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14260">
              <a:buFont typeface="Arial" panose="020B0604020202020204" pitchFamily="34" charset="0"/>
              <a:buNone/>
              <a:defRPr/>
            </a:pPr>
            <a:r>
              <a:rPr lang="en-US" baseline="0" dirty="0" smtClean="0"/>
              <a:t>Jennifer</a:t>
            </a:r>
          </a:p>
          <a:p>
            <a:pPr marL="168244" indent="-168244" defTabSz="914260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Our </a:t>
            </a:r>
            <a:r>
              <a:rPr lang="en-US" baseline="0" dirty="0" smtClean="0"/>
              <a:t>tools have not been through this process. </a:t>
            </a:r>
          </a:p>
          <a:p>
            <a:pPr marL="168244" indent="-168244" defTabSz="914260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They have not been tested for validity or reliability. </a:t>
            </a:r>
          </a:p>
          <a:p>
            <a:pPr marL="168244" indent="-168244" defTabSz="914260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We are working on developing suites of tools, piloting them, revising, etc. </a:t>
            </a:r>
          </a:p>
          <a:p>
            <a:pPr marL="168244" indent="-168244" defTabSz="914260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Our goal this program year is to start refining and testing for validity/reliability.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63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Jennifer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Hypothesis</a:t>
            </a:r>
            <a:r>
              <a:rPr lang="en-US" baseline="0" dirty="0" smtClean="0"/>
              <a:t> – you have a question you want to answer - if kids participate in this program, they’ll have this result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Generalize – if you implement this program exactly the way we did, your kids will have these outcomes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31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Jeff </a:t>
            </a:r>
            <a:endParaRPr lang="en-US" dirty="0" smtClean="0"/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dirty="0" smtClean="0"/>
              <a:t>Ask them why they want to gather data?</a:t>
            </a:r>
            <a:r>
              <a:rPr lang="en-US" baseline="0" dirty="0" smtClean="0"/>
              <a:t> Who is it for? What do you plan to do with it? 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These are all big questions we won’t answer today, but you need to think them through.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Today we’re focusing on a simple method of gathering data, that is adjustable to a variety of programs. 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Begin with the end in mind. Consider these things………to decide what type of survey you need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Is this to publicize your positive impact or two help improve your program</a:t>
            </a:r>
            <a:endParaRPr lang="en-US" dirty="0" smtClean="0"/>
          </a:p>
          <a:p>
            <a:endParaRPr lang="en-US" dirty="0" smtClean="0"/>
          </a:p>
          <a:p>
            <a:pPr marL="224325" indent="-224325">
              <a:buFont typeface="+mj-lt"/>
              <a:buAutoNum type="arabicPeriod"/>
            </a:pPr>
            <a:r>
              <a:rPr lang="en-US" dirty="0" smtClean="0"/>
              <a:t>Process – how did we do?</a:t>
            </a:r>
          </a:p>
          <a:p>
            <a:pPr marL="224325" indent="-224325">
              <a:buFont typeface="+mj-lt"/>
              <a:buAutoNum type="arabicPeriod"/>
            </a:pPr>
            <a:r>
              <a:rPr lang="en-US" dirty="0" smtClean="0"/>
              <a:t>Outcome</a:t>
            </a:r>
            <a:r>
              <a:rPr lang="en-US" baseline="0" dirty="0" smtClean="0"/>
              <a:t> – did your learner/stakeholder/participant they learn as a result of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63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Jeff </a:t>
            </a:r>
            <a:endParaRPr lang="en-US" dirty="0" smtClean="0"/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dirty="0" smtClean="0"/>
              <a:t>There</a:t>
            </a:r>
            <a:r>
              <a:rPr lang="en-US" baseline="0" dirty="0" smtClean="0"/>
              <a:t> are many different types of evaluation tools – surveys and ways to share data (impact statements, </a:t>
            </a:r>
            <a:r>
              <a:rPr lang="en-US" baseline="0" dirty="0" err="1" smtClean="0"/>
              <a:t>infographs</a:t>
            </a:r>
            <a:r>
              <a:rPr lang="en-US" baseline="0" dirty="0" smtClean="0"/>
              <a:t>, reports, etc.).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determining what to use think about:</a:t>
            </a:r>
          </a:p>
          <a:p>
            <a:pPr marL="171423" indent="-171423">
              <a:buFont typeface="Arial" panose="020B0604020202020204" pitchFamily="34" charset="0"/>
              <a:buChar char="•"/>
            </a:pPr>
            <a:r>
              <a:rPr lang="en-US" baseline="0" dirty="0" smtClean="0"/>
              <a:t>Your audience (adults, kids, agents, parents, etc.)</a:t>
            </a:r>
          </a:p>
          <a:p>
            <a:pPr marL="171423" indent="-171423">
              <a:buFont typeface="Arial" panose="020B0604020202020204" pitchFamily="34" charset="0"/>
              <a:buChar char="•"/>
            </a:pPr>
            <a:r>
              <a:rPr lang="en-US" baseline="0" dirty="0" smtClean="0"/>
              <a:t>What you will use the data for (funders, stakeholders in the community, private donors, program improvement, toward research, etc.)</a:t>
            </a:r>
          </a:p>
          <a:p>
            <a:pPr marL="171423" indent="-171423">
              <a:buFont typeface="Arial" panose="020B0604020202020204" pitchFamily="34" charset="0"/>
              <a:buChar char="•"/>
            </a:pPr>
            <a:r>
              <a:rPr lang="en-US" baseline="0" dirty="0" smtClean="0"/>
              <a:t>What tone do you want? Tell your story? Hard facts/numbers? Etc. </a:t>
            </a:r>
          </a:p>
          <a:p>
            <a:pPr marL="171423" indent="-171423">
              <a:buFont typeface="Arial" panose="020B0604020202020204" pitchFamily="34" charset="0"/>
              <a:buChar char="•"/>
            </a:pPr>
            <a:r>
              <a:rPr lang="en-US" baseline="0" dirty="0" smtClean="0"/>
              <a:t>Is this a last minute survey? Did you just learn you needed to do something?</a:t>
            </a:r>
          </a:p>
          <a:p>
            <a:pPr marL="171423" indent="-171423">
              <a:buFont typeface="Arial" panose="020B0604020202020204" pitchFamily="34" charset="0"/>
              <a:buChar char="•"/>
            </a:pPr>
            <a:r>
              <a:rPr lang="en-US" baseline="0" dirty="0" smtClean="0"/>
              <a:t>Aligned with a curriculum you use?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59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Jennifer</a:t>
            </a:r>
          </a:p>
          <a:p>
            <a:pPr marL="171423" indent="-171423">
              <a:buFont typeface="Arial" panose="020B0604020202020204" pitchFamily="34" charset="0"/>
              <a:buChar char="•"/>
            </a:pPr>
            <a:r>
              <a:rPr lang="en-US" dirty="0" smtClean="0"/>
              <a:t>Short </a:t>
            </a:r>
            <a:r>
              <a:rPr lang="en-US" dirty="0" smtClean="0"/>
              <a:t>term (snapshot of day of programming or short series of lessons), not long term (i.e.</a:t>
            </a:r>
            <a:r>
              <a:rPr lang="en-US" baseline="0" dirty="0" smtClean="0"/>
              <a:t> your lesson will increase kids knowledge of careers, long – term goal is they will be employed – we are measuring their knowledge, not the ultimate outcome) </a:t>
            </a:r>
          </a:p>
          <a:p>
            <a:pPr marL="171423" indent="-171423">
              <a:buFont typeface="Arial" panose="020B0604020202020204" pitchFamily="34" charset="0"/>
              <a:buChar char="•"/>
            </a:pPr>
            <a:r>
              <a:rPr lang="en-US" dirty="0" smtClean="0"/>
              <a:t>We can tie short term outcomes to the research from Tufts, that 4-H is beneficial (we are not trying</a:t>
            </a:r>
            <a:r>
              <a:rPr lang="en-US" baseline="0" dirty="0" smtClean="0"/>
              <a:t> to re-create the Tuft’s study)</a:t>
            </a:r>
            <a:endParaRPr lang="en-US" dirty="0" smtClean="0"/>
          </a:p>
          <a:p>
            <a:pPr marL="171423" indent="-171423">
              <a:buFont typeface="Arial" panose="020B0604020202020204" pitchFamily="34" charset="0"/>
              <a:buChar char="•"/>
            </a:pPr>
            <a:r>
              <a:rPr lang="en-US" dirty="0" smtClean="0"/>
              <a:t>We</a:t>
            </a:r>
            <a:r>
              <a:rPr lang="en-US" baseline="0" dirty="0" smtClean="0"/>
              <a:t> will look at different delivery methods – paper, turning point clickers, online platforms</a:t>
            </a:r>
          </a:p>
          <a:p>
            <a:pPr marL="171423" indent="-171423">
              <a:buFont typeface="Arial" panose="020B0604020202020204" pitchFamily="34" charset="0"/>
              <a:buChar char="•"/>
            </a:pPr>
            <a:r>
              <a:rPr lang="en-US" baseline="0" dirty="0" smtClean="0"/>
              <a:t>Most have Excel spreadsheets that provide a simple level of data analysis – that lead to…</a:t>
            </a:r>
          </a:p>
          <a:p>
            <a:pPr marL="171423" indent="-171423">
              <a:buFont typeface="Arial" panose="020B0604020202020204" pitchFamily="34" charset="0"/>
              <a:buChar char="•"/>
            </a:pPr>
            <a:r>
              <a:rPr lang="en-US" baseline="0" dirty="0" smtClean="0"/>
              <a:t>Outcome/impact statements (#s and %s)</a:t>
            </a:r>
          </a:p>
          <a:p>
            <a:pPr marL="171423" indent="-171423">
              <a:buFont typeface="Arial" panose="020B0604020202020204" pitchFamily="34" charset="0"/>
              <a:buChar char="•"/>
            </a:pPr>
            <a:r>
              <a:rPr lang="en-US" baseline="0" dirty="0" smtClean="0"/>
              <a:t>We are working on some attractive templates for sharing outcome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55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1D0FE1-A8B5-0743-A476-166FFD074E24}" type="datetimeFigureOut">
              <a:rPr lang="en-US" smtClean="0"/>
              <a:pPr>
                <a:defRPr/>
              </a:pPr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65ED8-B315-C644-9AFE-115BFAB9FF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31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52B66F-B631-EB44-917B-4467E4BCF815}" type="datetimeFigureOut">
              <a:rPr lang="en-US" smtClean="0"/>
              <a:pPr>
                <a:defRPr/>
              </a:pPr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8CB38-5636-9548-BF4D-80E4435327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22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4839F8-BF5B-9E44-8E06-F33086DAB505}" type="datetimeFigureOut">
              <a:rPr lang="en-US" smtClean="0"/>
              <a:pPr>
                <a:defRPr/>
              </a:pPr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608CE3-A877-9642-88CA-9AD9F5E06B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6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A5E30-363A-9744-A1BC-13A19A4E7950}" type="datetimeFigureOut">
              <a:rPr lang="en-US" smtClean="0"/>
              <a:pPr>
                <a:defRPr/>
              </a:pPr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0223BF-B03A-DF40-8AAD-41DA21E2A5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40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43278D-9AA8-C242-A69A-04A9589EFEC5}" type="datetimeFigureOut">
              <a:rPr lang="en-US" smtClean="0"/>
              <a:pPr>
                <a:defRPr/>
              </a:pPr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DBA6A-205A-FA48-B982-2239D4CA9A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2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D092EF-6AC4-F745-9CF5-4A754BC9576E}" type="datetimeFigureOut">
              <a:rPr lang="en-US" smtClean="0"/>
              <a:pPr>
                <a:defRPr/>
              </a:pPr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8B9203-F387-2D4E-AFED-2362FFA397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54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381C32-1918-864A-96CE-B6DD059F3DC6}" type="datetimeFigureOut">
              <a:rPr lang="en-US" smtClean="0"/>
              <a:pPr>
                <a:defRPr/>
              </a:pPr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0CEF7-EA40-0242-ABE6-D40D318910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66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0B8D5D-3954-F54D-BBC0-0CE5272992D7}" type="datetimeFigureOut">
              <a:rPr lang="en-US" smtClean="0"/>
              <a:pPr>
                <a:defRPr/>
              </a:pPr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B3A55-5D29-524C-A4E6-59EF610B06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3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3285F2-B0F5-4242-98C8-BE7454934393}" type="datetimeFigureOut">
              <a:rPr lang="en-US" smtClean="0"/>
              <a:pPr>
                <a:defRPr/>
              </a:pPr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1EB4EF-072A-6D4C-90FE-01FB7D9D56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3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1B246D-7F89-B54C-9CC1-9B897B2F8818}" type="datetimeFigureOut">
              <a:rPr lang="en-US" smtClean="0"/>
              <a:pPr>
                <a:defRPr/>
              </a:pPr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10415-8FB6-2E4C-9871-5C72B1C84C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93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202C2F-33F1-EC41-8410-749D9F8AF427}" type="datetimeFigureOut">
              <a:rPr lang="en-US" smtClean="0"/>
              <a:pPr>
                <a:defRPr/>
              </a:pPr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B64E8A-B6F7-0F49-B8E8-AF99DF7794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3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72ED405-8BD7-8742-8457-09AAEE63B22C}" type="datetimeFigureOut">
              <a:rPr lang="en-US" smtClean="0"/>
              <a:pPr>
                <a:defRPr/>
              </a:pPr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2B0917C-B3A1-7945-AE24-6CB4641C02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3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rgia4h.org/evaluationresources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mailto:jbrown10@uga.edu" TargetMode="External"/><Relationship Id="rId4" Type="http://schemas.openxmlformats.org/officeDocument/2006/relationships/hyperlink" Target="mailto:jbuckley@uga.edu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cherryw@ufl.edu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mailto:ncrawson@ufl.edu" TargetMode="External"/><Relationship Id="rId4" Type="http://schemas.openxmlformats.org/officeDocument/2006/relationships/hyperlink" Target="mailto:jbuckley@uga.ed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rgia4h.org/evaluationresource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46841"/>
            <a:ext cx="8087709" cy="2538249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Cambria" pitchFamily="18" charset="0"/>
              </a:rPr>
              <a:t>Simple Survey Resources: Templates, Tabulation, &amp; Impact for Novices </a:t>
            </a:r>
            <a:endParaRPr lang="en-US" sz="4000" b="1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26979"/>
            <a:ext cx="6400800" cy="252248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latin typeface="Cambria" pitchFamily="18" charset="0"/>
              </a:rPr>
              <a:t>National Urban Extension Conference</a:t>
            </a:r>
          </a:p>
          <a:p>
            <a:r>
              <a:rPr lang="en-US" b="1" dirty="0" smtClean="0">
                <a:latin typeface="Cambria" pitchFamily="18" charset="0"/>
              </a:rPr>
              <a:t>May 5, 2015</a:t>
            </a:r>
          </a:p>
          <a:p>
            <a:endParaRPr lang="en-US" i="1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Jeff Buckley, Jennifer Cantwell, </a:t>
            </a:r>
          </a:p>
          <a:p>
            <a:endParaRPr lang="en-US" i="1" dirty="0" smtClean="0">
              <a:solidFill>
                <a:schemeClr val="tx1"/>
              </a:solidFill>
              <a:latin typeface="Cambria" pitchFamily="18" charset="0"/>
            </a:endParaRPr>
          </a:p>
          <a:p>
            <a:r>
              <a:rPr lang="en-US" i="1" dirty="0" smtClean="0">
                <a:solidFill>
                  <a:schemeClr val="tx1"/>
                </a:solidFill>
                <a:latin typeface="Cambria" pitchFamily="18" charset="0"/>
              </a:rPr>
              <a:t>Casey Mull, Jenna Daniel, </a:t>
            </a:r>
          </a:p>
          <a:p>
            <a:r>
              <a:rPr lang="en-US" i="1" dirty="0" smtClean="0">
                <a:solidFill>
                  <a:schemeClr val="tx1"/>
                </a:solidFill>
                <a:latin typeface="Cambria" pitchFamily="18" charset="0"/>
              </a:rPr>
              <a:t>Whitney Cherry, Julie Dillard,  Nicole Crawson</a:t>
            </a:r>
          </a:p>
          <a:p>
            <a:endParaRPr lang="en-US" sz="24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5122" name="Picture 2" descr="C:\Users\jeff\AppData\Local\Microsoft\Windows\Temporary Internet Files\Content.Outlook\1YFEU8OF\IFASExt2013_New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711" y="5817473"/>
            <a:ext cx="3993928" cy="59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 – Keep it simple!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51467783"/>
              </p:ext>
            </p:extLst>
          </p:nvPr>
        </p:nvGraphicFramePr>
        <p:xfrm>
          <a:off x="1445172" y="1600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8306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17276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800" dirty="0" smtClean="0"/>
              <a:t>Let’s take a survey!</a:t>
            </a:r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800" dirty="0" smtClean="0"/>
              <a:t>Let’s look at the results!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jeff\AppData\Local\Microsoft\Windows\Temporary Internet Files\Content.Outlook\1YFEU8OF\IFASExt2013_New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711" y="5817473"/>
            <a:ext cx="3993928" cy="59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39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 is Our Pledge (HOP) Survey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172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What are we measuring?</a:t>
            </a:r>
          </a:p>
          <a:p>
            <a:pPr marL="0" indent="0" algn="ctr">
              <a:buNone/>
            </a:pPr>
            <a:r>
              <a:rPr lang="en-US" sz="4000" dirty="0" smtClean="0"/>
              <a:t>What do you think the objectives are of this class?</a:t>
            </a:r>
          </a:p>
          <a:p>
            <a:pPr marL="0" indent="0" algn="ctr">
              <a:buNone/>
            </a:pPr>
            <a:r>
              <a:rPr lang="en-US" sz="4000" dirty="0" smtClean="0"/>
              <a:t>How can we share this data? </a:t>
            </a:r>
          </a:p>
          <a:p>
            <a:pPr marL="0" indent="0" algn="ctr">
              <a:buNone/>
            </a:pPr>
            <a:r>
              <a:rPr lang="en-US" sz="4000" dirty="0" smtClean="0"/>
              <a:t>Examples of impact/outcome statements?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jeff\AppData\Local\Microsoft\Windows\Temporary Internet Files\Content.Outlook\1YFEU8OF\IFASExt2013_New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711" y="5817473"/>
            <a:ext cx="3993928" cy="59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07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HOP </a:t>
            </a:r>
            <a:r>
              <a:rPr lang="en-US" dirty="0" smtClean="0"/>
              <a:t>Survey </a:t>
            </a: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172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800" dirty="0" smtClean="0"/>
              <a:t>Let’s look at the data.</a:t>
            </a:r>
            <a:endParaRPr lang="en-US" sz="4000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jeff\AppData\Local\Microsoft\Windows\Temporary Internet Files\Content.Outlook\1YFEU8OF\IFASExt2013_New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711" y="5817473"/>
            <a:ext cx="3993928" cy="59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23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HOP &amp; Herpetology - Impact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17276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jeff\AppData\Local\Microsoft\Windows\Temporary Internet Files\Content.Outlook\1YFEU8OF\IFASExt2013_New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711" y="5817473"/>
            <a:ext cx="3993928" cy="59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883671"/>
              </p:ext>
            </p:extLst>
          </p:nvPr>
        </p:nvGraphicFramePr>
        <p:xfrm>
          <a:off x="1245477" y="1417638"/>
          <a:ext cx="6968358" cy="17084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74861"/>
                <a:gridCol w="2093497"/>
              </a:tblGrid>
              <a:tr h="699596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After participating in the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4-H Health is Our Pledge (HOP) Class at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4-H Summer Camp participants indicated they….</a:t>
                      </a:r>
                      <a:endParaRPr lang="en-US" sz="1800" dirty="0">
                        <a:effectLst/>
                        <a:latin typeface="Galliard B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% of youth</a:t>
                      </a:r>
                      <a:endParaRPr lang="en-US" sz="1800">
                        <a:effectLst/>
                        <a:latin typeface="Galliard B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999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Learned new things they can do to be healthier.</a:t>
                      </a:r>
                      <a:endParaRPr lang="en-US" sz="1800" dirty="0">
                        <a:effectLst/>
                        <a:latin typeface="Galliard B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92%</a:t>
                      </a:r>
                      <a:endParaRPr lang="en-US" sz="1800" dirty="0">
                        <a:effectLst/>
                        <a:latin typeface="Galliard B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1999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Have gotten more exercise at 4-H camp than they normally do.</a:t>
                      </a:r>
                      <a:endParaRPr lang="en-US" sz="1800">
                        <a:effectLst/>
                        <a:latin typeface="Galliard B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80%</a:t>
                      </a:r>
                      <a:endParaRPr lang="en-US" sz="1800" dirty="0">
                        <a:effectLst/>
                        <a:latin typeface="Galliard B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1999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Plan to drink less soft drinks and more water or milk in the future.</a:t>
                      </a:r>
                      <a:endParaRPr lang="en-US" sz="1800">
                        <a:effectLst/>
                        <a:latin typeface="Galliard B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75%</a:t>
                      </a:r>
                      <a:endParaRPr lang="en-US" sz="1800" dirty="0">
                        <a:effectLst/>
                        <a:latin typeface="Galliard B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0965">
                <a:tc gridSpan="2"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Participants correctly identified best practices for developing a healthy lifestyle 83% of the time.</a:t>
                      </a:r>
                      <a:endParaRPr lang="en-US" sz="1800" dirty="0">
                        <a:effectLst/>
                        <a:latin typeface="Galliard B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708204"/>
              </p:ext>
            </p:extLst>
          </p:nvPr>
        </p:nvGraphicFramePr>
        <p:xfrm>
          <a:off x="1245477" y="3499944"/>
          <a:ext cx="6968357" cy="1734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74859"/>
                <a:gridCol w="2093498"/>
              </a:tblGrid>
              <a:tr h="810131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Because of participation in the Herpetology Class at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4-H Summer Camp participants indicated they….</a:t>
                      </a:r>
                      <a:endParaRPr lang="en-US" sz="1800" dirty="0">
                        <a:effectLst/>
                        <a:latin typeface="Galliard B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% of youth</a:t>
                      </a:r>
                      <a:endParaRPr lang="en-US" sz="1800">
                        <a:effectLst/>
                        <a:latin typeface="Galliard B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824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Learned new things about reptiles and amphibians.</a:t>
                      </a:r>
                      <a:endParaRPr lang="en-US" sz="1800" dirty="0">
                        <a:effectLst/>
                        <a:latin typeface="Galliard B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84%</a:t>
                      </a:r>
                      <a:endParaRPr lang="en-US" sz="1800">
                        <a:effectLst/>
                        <a:latin typeface="Galliard B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836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Would like to learn more about herpetology and other science-related subjects.</a:t>
                      </a:r>
                      <a:endParaRPr lang="en-US" sz="1800" dirty="0">
                        <a:effectLst/>
                        <a:latin typeface="Galliard B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88%</a:t>
                      </a:r>
                      <a:endParaRPr lang="en-US" sz="1800" dirty="0">
                        <a:effectLst/>
                        <a:latin typeface="Galliard B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91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0838"/>
          </a:xfrm>
        </p:spPr>
        <p:txBody>
          <a:bodyPr/>
          <a:lstStyle/>
          <a:p>
            <a:r>
              <a:rPr lang="en-US" dirty="0" smtClean="0"/>
              <a:t>Georgia 4-H Evaluation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5476"/>
            <a:ext cx="8229600" cy="4351283"/>
          </a:xfrm>
        </p:spPr>
        <p:txBody>
          <a:bodyPr>
            <a:noAutofit/>
          </a:bodyPr>
          <a:lstStyle/>
          <a:p>
            <a:r>
              <a:rPr lang="en-US" dirty="0" smtClean="0"/>
              <a:t>Types of Surveys</a:t>
            </a:r>
          </a:p>
          <a:p>
            <a:pPr lvl="1"/>
            <a:r>
              <a:rPr lang="en-US" dirty="0" smtClean="0"/>
              <a:t>Simple Survey Templates</a:t>
            </a:r>
          </a:p>
          <a:p>
            <a:pPr lvl="1"/>
            <a:r>
              <a:rPr lang="en-US" dirty="0" smtClean="0"/>
              <a:t>Quiz-style / Program or Topic-based</a:t>
            </a:r>
          </a:p>
          <a:p>
            <a:endParaRPr lang="en-US" sz="1800" dirty="0" smtClean="0"/>
          </a:p>
          <a:p>
            <a:r>
              <a:rPr lang="en-US" dirty="0" smtClean="0"/>
              <a:t>Delivery Methods</a:t>
            </a:r>
          </a:p>
          <a:p>
            <a:pPr lvl="1"/>
            <a:r>
              <a:rPr lang="en-US" dirty="0" smtClean="0"/>
              <a:t>Paper Survey</a:t>
            </a:r>
          </a:p>
          <a:p>
            <a:pPr lvl="1"/>
            <a:r>
              <a:rPr lang="en-US" dirty="0" smtClean="0"/>
              <a:t>Online Surveys (computer, table, smart phone)</a:t>
            </a:r>
          </a:p>
          <a:p>
            <a:pPr lvl="1"/>
            <a:r>
              <a:rPr lang="en-US" dirty="0" smtClean="0"/>
              <a:t>Turning Point Clickers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235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Simple Survey Templates – Likert Style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17912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Standard Likert Questionnaire </a:t>
            </a:r>
          </a:p>
          <a:p>
            <a:pPr lvl="1"/>
            <a:r>
              <a:rPr lang="en-US" sz="3200" dirty="0" smtClean="0"/>
              <a:t>Can be used as pretest/posttest or posttest only </a:t>
            </a:r>
          </a:p>
          <a:p>
            <a:pPr lvl="1"/>
            <a:r>
              <a:rPr lang="en-US" sz="3200" dirty="0" smtClean="0"/>
              <a:t>Data Tabulation Spreadsheet &amp; Directions</a:t>
            </a:r>
          </a:p>
          <a:p>
            <a:endParaRPr lang="en-US" sz="1600" dirty="0" smtClean="0"/>
          </a:p>
          <a:p>
            <a:r>
              <a:rPr lang="en-US" sz="3600" dirty="0" smtClean="0"/>
              <a:t>Retrospective Post-Then-Pre</a:t>
            </a:r>
          </a:p>
          <a:p>
            <a:pPr lvl="1"/>
            <a:r>
              <a:rPr lang="en-US" sz="3200" dirty="0" smtClean="0"/>
              <a:t>Administered after intervention 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jeff\AppData\Local\Microsoft\Windows\Temporary Internet Files\Content.Outlook\1YFEU8OF\IFASExt2013_New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711" y="5817473"/>
            <a:ext cx="3993928" cy="59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0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Points to Consider when Writing </a:t>
            </a:r>
            <a:br>
              <a:rPr lang="en-US" b="1" dirty="0"/>
            </a:br>
            <a:r>
              <a:rPr lang="en-US" b="1" dirty="0"/>
              <a:t>Likert Style Questions/Statements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0918"/>
            <a:ext cx="8229600" cy="3823138"/>
          </a:xfrm>
        </p:spPr>
        <p:txBody>
          <a:bodyPr/>
          <a:lstStyle/>
          <a:p>
            <a:r>
              <a:rPr lang="en-US" dirty="0"/>
              <a:t>Consist of a </a:t>
            </a:r>
            <a:r>
              <a:rPr lang="en-US" b="1" dirty="0"/>
              <a:t>statement</a:t>
            </a:r>
            <a:r>
              <a:rPr lang="en-US" dirty="0"/>
              <a:t> and a </a:t>
            </a:r>
            <a:r>
              <a:rPr lang="en-US" b="1" dirty="0"/>
              <a:t>rating </a:t>
            </a:r>
            <a:r>
              <a:rPr lang="en-US" b="1" dirty="0" smtClean="0"/>
              <a:t>scale</a:t>
            </a:r>
            <a:endParaRPr lang="en-US" b="1" dirty="0"/>
          </a:p>
          <a:p>
            <a:r>
              <a:rPr lang="en-US" dirty="0"/>
              <a:t>Need to conform to one rating </a:t>
            </a:r>
            <a:r>
              <a:rPr lang="en-US" dirty="0" smtClean="0"/>
              <a:t>scale</a:t>
            </a:r>
            <a:endParaRPr lang="en-US" dirty="0"/>
          </a:p>
          <a:p>
            <a:r>
              <a:rPr lang="en-US" dirty="0" smtClean="0"/>
              <a:t>One </a:t>
            </a:r>
            <a:r>
              <a:rPr lang="en-US" dirty="0"/>
              <a:t>data point per </a:t>
            </a:r>
            <a:r>
              <a:rPr lang="en-US" dirty="0" smtClean="0"/>
              <a:t>question</a:t>
            </a:r>
            <a:endParaRPr lang="en-US" dirty="0"/>
          </a:p>
          <a:p>
            <a:r>
              <a:rPr lang="en-US" dirty="0"/>
              <a:t>Is what you’re measuring important to the intended audience of the evaluation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Good for older youth and adults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jeff\AppData\Local\Microsoft\Windows\Temporary Internet Files\Content.Outlook\1YFEU8OF\IFASExt2013_New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711" y="5817473"/>
            <a:ext cx="3993928" cy="59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479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Simple Survey Templates – Likert Style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4480"/>
            <a:ext cx="8229600" cy="342237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Adaptable Data Tabulation Spreadsheets with directions</a:t>
            </a:r>
          </a:p>
          <a:p>
            <a:endParaRPr lang="en-US" dirty="0" smtClean="0"/>
          </a:p>
          <a:p>
            <a:r>
              <a:rPr lang="en-US" sz="3600" dirty="0" smtClean="0"/>
              <a:t>Good for trainings, adults, older youth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jeff\AppData\Local\Microsoft\Windows\Temporary Internet Files\Content.Outlook\1YFEU8OF\IFASExt2013_New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711" y="5817473"/>
            <a:ext cx="3993928" cy="59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00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Impact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5028"/>
          </a:xfrm>
        </p:spPr>
        <p:txBody>
          <a:bodyPr>
            <a:normAutofit/>
          </a:bodyPr>
          <a:lstStyle/>
          <a:p>
            <a:r>
              <a:rPr lang="en-US" sz="2800" dirty="0"/>
              <a:t>The percentage of program participants who agreed that they were confident in their ability to develop measurable objectives increased from 38% before to 100% after the </a:t>
            </a:r>
            <a:r>
              <a:rPr lang="en-US" sz="2800" dirty="0" smtClean="0"/>
              <a:t>program 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800" dirty="0" smtClean="0"/>
              <a:t>Overall </a:t>
            </a:r>
            <a:r>
              <a:rPr lang="en-US" sz="2800" dirty="0"/>
              <a:t>respondents indicated they agreed they are more likely to get involved in their community as a result of the GPK Leadership Adventure weekend.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jeff\AppData\Local\Microsoft\Windows\Temporary Internet Files\Content.Outlook\1YFEU8OF\IFASExt2013_New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711" y="5817473"/>
            <a:ext cx="3993928" cy="59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927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094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ambria" pitchFamily="18" charset="0"/>
              </a:rPr>
              <a:t>Topics we will cover…..</a:t>
            </a:r>
            <a:endParaRPr lang="en-US" b="1" dirty="0">
              <a:latin typeface="Cambria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56465"/>
            <a:ext cx="8229600" cy="401416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mbria" pitchFamily="18" charset="0"/>
              </a:rPr>
              <a:t>Overall Process for developing evaluation tools</a:t>
            </a:r>
          </a:p>
          <a:p>
            <a:r>
              <a:rPr lang="en-US" dirty="0" smtClean="0">
                <a:latin typeface="Cambria" pitchFamily="18" charset="0"/>
              </a:rPr>
              <a:t>Survey Templates </a:t>
            </a:r>
          </a:p>
          <a:p>
            <a:r>
              <a:rPr lang="en-US" dirty="0" smtClean="0">
                <a:latin typeface="Cambria" pitchFamily="18" charset="0"/>
              </a:rPr>
              <a:t>Data Tabulation Templates</a:t>
            </a:r>
          </a:p>
          <a:p>
            <a:r>
              <a:rPr lang="en-US" dirty="0" smtClean="0">
                <a:latin typeface="Cambria" pitchFamily="18" charset="0"/>
              </a:rPr>
              <a:t>Impact Statements</a:t>
            </a:r>
          </a:p>
          <a:p>
            <a:r>
              <a:rPr lang="en-US" dirty="0" smtClean="0">
                <a:latin typeface="Cambria" pitchFamily="18" charset="0"/>
              </a:rPr>
              <a:t>Tools for creating Surveys</a:t>
            </a:r>
          </a:p>
          <a:p>
            <a:pPr marL="0" indent="0">
              <a:buNone/>
            </a:pPr>
            <a:endParaRPr lang="en-US" dirty="0" smtClean="0">
              <a:latin typeface="Cambria" pitchFamily="18" charset="0"/>
            </a:endParaRPr>
          </a:p>
        </p:txBody>
      </p:sp>
      <p:pic>
        <p:nvPicPr>
          <p:cNvPr id="5" name="Picture 2" descr="C:\Users\jeff\AppData\Local\Microsoft\Windows\Temporary Internet Files\Content.Outlook\1YFEU8OF\IFASExt2013_New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711" y="5833239"/>
            <a:ext cx="3993928" cy="59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jeff\AppData\Local\Microsoft\Windows\Temporary Internet Files\Content.Outlook\1YFEU8OF\IFASExt2013_New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711" y="5833239"/>
            <a:ext cx="3993928" cy="59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2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Quiz-style / Program or Topic Based</a:t>
            </a:r>
            <a:br>
              <a:rPr lang="en-US" dirty="0" smtClean="0"/>
            </a:br>
            <a:r>
              <a:rPr lang="en-US" dirty="0" smtClean="0"/>
              <a:t>(More Kid-Friendly)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28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Pre and posttest or posttest only</a:t>
            </a:r>
          </a:p>
          <a:p>
            <a:endParaRPr lang="en-US" dirty="0" smtClean="0"/>
          </a:p>
          <a:p>
            <a:r>
              <a:rPr lang="en-US" sz="3600" dirty="0" smtClean="0"/>
              <a:t>Can also include Likert-style questions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900" dirty="0" smtClean="0"/>
              <a:t>See examples in your packet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jeff\AppData\Local\Microsoft\Windows\Temporary Internet Files\Content.Outlook\1YFEU8OF\IFASExt2013_New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711" y="5817473"/>
            <a:ext cx="3993928" cy="59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32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Quiz-style / Program or Topic 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28544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Customized Data Tabulation Surveys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3600" dirty="0" smtClean="0"/>
              <a:t>Customized, pre-crafted Impact Statements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900" dirty="0" smtClean="0"/>
              <a:t>Let’s look at an example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jeff\AppData\Local\Microsoft\Windows\Temporary Internet Files\Content.Outlook\1YFEU8OF\IFASExt2013_New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711" y="5817473"/>
            <a:ext cx="3993928" cy="59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376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Delivery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242183"/>
          </a:xfrm>
        </p:spPr>
        <p:txBody>
          <a:bodyPr/>
          <a:lstStyle/>
          <a:p>
            <a:r>
              <a:rPr lang="en-US" dirty="0" smtClean="0"/>
              <a:t>Will depend on your program </a:t>
            </a:r>
          </a:p>
          <a:p>
            <a:pPr lvl="1"/>
            <a:r>
              <a:rPr lang="en-US" dirty="0" smtClean="0"/>
              <a:t>Time available</a:t>
            </a:r>
          </a:p>
          <a:p>
            <a:pPr lvl="1"/>
            <a:r>
              <a:rPr lang="en-US" dirty="0" smtClean="0"/>
              <a:t>Logistical issues</a:t>
            </a:r>
          </a:p>
          <a:p>
            <a:pPr lvl="1"/>
            <a:r>
              <a:rPr lang="en-US" dirty="0" smtClean="0"/>
              <a:t>Data Entry </a:t>
            </a:r>
          </a:p>
          <a:p>
            <a:pPr lvl="1"/>
            <a:r>
              <a:rPr lang="en-US" dirty="0" smtClean="0"/>
              <a:t>Age of respondents</a:t>
            </a:r>
          </a:p>
          <a:p>
            <a:pPr lvl="1"/>
            <a:r>
              <a:rPr lang="en-US" dirty="0" smtClean="0"/>
              <a:t>Number of respondents / surveys to administer</a:t>
            </a:r>
          </a:p>
          <a:p>
            <a:pPr lvl="1"/>
            <a:r>
              <a:rPr lang="en-US" dirty="0" smtClean="0"/>
              <a:t>Other requirements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jeff\AppData\Local\Microsoft\Windows\Temporary Internet Files\Content.Outlook\1YFEU8OF\IFASExt2013_New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711" y="5817473"/>
            <a:ext cx="3993928" cy="59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22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little more advanced….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1242"/>
            <a:ext cx="8229600" cy="4367048"/>
          </a:xfrm>
        </p:spPr>
        <p:txBody>
          <a:bodyPr>
            <a:normAutofit/>
          </a:bodyPr>
          <a:lstStyle/>
          <a:p>
            <a:r>
              <a:rPr lang="en-US" dirty="0" smtClean="0"/>
              <a:t>Constructs</a:t>
            </a:r>
          </a:p>
          <a:p>
            <a:pPr lvl="1"/>
            <a:r>
              <a:rPr lang="en-US" dirty="0" smtClean="0"/>
              <a:t>Multiple questions designed to measure the same concept</a:t>
            </a:r>
          </a:p>
          <a:p>
            <a:r>
              <a:rPr lang="en-US" dirty="0" smtClean="0"/>
              <a:t>Helps</a:t>
            </a:r>
            <a:r>
              <a:rPr lang="en-US" dirty="0"/>
              <a:t> </a:t>
            </a:r>
            <a:r>
              <a:rPr lang="en-US" dirty="0" smtClean="0"/>
              <a:t>you </a:t>
            </a:r>
          </a:p>
          <a:p>
            <a:pPr lvl="1"/>
            <a:r>
              <a:rPr lang="en-US" dirty="0" smtClean="0"/>
              <a:t>Identify poorly worded questions</a:t>
            </a:r>
          </a:p>
          <a:p>
            <a:pPr lvl="1"/>
            <a:r>
              <a:rPr lang="en-US" dirty="0" smtClean="0"/>
              <a:t>Test validity and reliability</a:t>
            </a:r>
          </a:p>
          <a:p>
            <a:pPr lvl="1"/>
            <a:r>
              <a:rPr lang="en-US" dirty="0" smtClean="0"/>
              <a:t>Ask multiple questions to measure understanding of a larger or broad concept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jeff\AppData\Local\Microsoft\Windows\Temporary Internet Files\Content.Outlook\1YFEU8OF\IFASExt2013_New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711" y="5817473"/>
            <a:ext cx="3993928" cy="59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1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of Constructs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9393"/>
            <a:ext cx="8229600" cy="43131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Junior/Senior Project Achievement Survey:</a:t>
            </a:r>
          </a:p>
          <a:p>
            <a:r>
              <a:rPr lang="en-US" sz="2800" dirty="0" smtClean="0"/>
              <a:t>Workforce Preparation </a:t>
            </a:r>
          </a:p>
          <a:p>
            <a:r>
              <a:rPr lang="en-US" sz="2800" dirty="0" smtClean="0"/>
              <a:t>Effective Communication Skills / Master of best practices in public speaking</a:t>
            </a:r>
          </a:p>
          <a:p>
            <a:r>
              <a:rPr lang="en-US" sz="2800" dirty="0" smtClean="0"/>
              <a:t>Confidence in Public Speaking</a:t>
            </a:r>
          </a:p>
          <a:p>
            <a:r>
              <a:rPr lang="en-US" sz="2800" dirty="0" smtClean="0"/>
              <a:t>Belonging - Connectedness to Community</a:t>
            </a:r>
          </a:p>
          <a:p>
            <a:r>
              <a:rPr lang="en-US" sz="2800" dirty="0" smtClean="0"/>
              <a:t>Generosity – Opportunity to practice service for others</a:t>
            </a:r>
            <a:endParaRPr lang="en-US" sz="36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jeff\AppData\Local\Microsoft\Windows\Temporary Internet Files\Content.Outlook\1YFEU8OF\IFASExt2013_New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711" y="5817473"/>
            <a:ext cx="3993928" cy="59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91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you ready? What do you need to proceed?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17276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More resources in your packet:</a:t>
            </a:r>
          </a:p>
          <a:p>
            <a:r>
              <a:rPr lang="en-US" sz="3600" dirty="0" smtClean="0"/>
              <a:t>Audience Poll Template </a:t>
            </a:r>
          </a:p>
          <a:p>
            <a:r>
              <a:rPr lang="en-US" sz="3600" dirty="0"/>
              <a:t>Sample Rating Scales for Likert Questions</a:t>
            </a:r>
          </a:p>
          <a:p>
            <a:r>
              <a:rPr lang="en-US" sz="3600" dirty="0" smtClean="0"/>
              <a:t>Verbs </a:t>
            </a:r>
            <a:r>
              <a:rPr lang="en-US" sz="3600" dirty="0"/>
              <a:t>for Writing Measurable </a:t>
            </a:r>
            <a:r>
              <a:rPr lang="en-US" sz="3600" dirty="0" smtClean="0"/>
              <a:t>Objectives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jeff\AppData\Local\Microsoft\Windows\Temporary Internet Files\Content.Outlook\1YFEU8OF\IFASExt2013_New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711" y="5817473"/>
            <a:ext cx="3993928" cy="59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19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QUESTIONS??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8432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17679"/>
          </a:xfrm>
        </p:spPr>
        <p:txBody>
          <a:bodyPr>
            <a:normAutofit/>
          </a:bodyPr>
          <a:lstStyle/>
          <a:p>
            <a:r>
              <a:rPr lang="en-US" sz="3600" dirty="0"/>
              <a:t>To Access Templates, go to…</a:t>
            </a:r>
            <a:br>
              <a:rPr lang="en-US" sz="3600" dirty="0"/>
            </a:br>
            <a:r>
              <a:rPr lang="en-US" sz="3600" dirty="0">
                <a:hlinkClick r:id="rId3"/>
              </a:rPr>
              <a:t>www.georgia4h.org/evaluationresources</a:t>
            </a:r>
            <a:r>
              <a:rPr lang="en-U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1503"/>
            <a:ext cx="8229600" cy="434466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For more information contact:</a:t>
            </a:r>
            <a:br>
              <a:rPr lang="en-US" dirty="0"/>
            </a:br>
            <a:r>
              <a:rPr lang="en-US" dirty="0" smtClean="0"/>
              <a:t>University </a:t>
            </a:r>
            <a:r>
              <a:rPr lang="en-US" dirty="0"/>
              <a:t>of Georgia, State 4-H Office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Jeff </a:t>
            </a:r>
            <a:r>
              <a:rPr lang="en-US" dirty="0"/>
              <a:t>Buckley, </a:t>
            </a:r>
            <a:r>
              <a:rPr lang="en-US" dirty="0">
                <a:hlinkClick r:id="rId4"/>
              </a:rPr>
              <a:t>jbuckley@uga.edu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Jennifer Cantwell, </a:t>
            </a:r>
            <a:r>
              <a:rPr lang="en-US" dirty="0" smtClean="0">
                <a:hlinkClick r:id="rId5"/>
              </a:rPr>
              <a:t>jecantw@uga.edu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State </a:t>
            </a:r>
            <a:r>
              <a:rPr lang="en-US" dirty="0"/>
              <a:t>4-H Office – 706-542-4444</a:t>
            </a:r>
          </a:p>
          <a:p>
            <a:endParaRPr lang="en-US" dirty="0"/>
          </a:p>
        </p:txBody>
      </p:sp>
      <p:pic>
        <p:nvPicPr>
          <p:cNvPr id="4" name="Picture 2" descr="C:\Users\jeff\AppData\Local\Microsoft\Windows\Temporary Internet Files\Content.Outlook\1YFEU8OF\IFASExt2013_New Log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711" y="5817473"/>
            <a:ext cx="3993928" cy="59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8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17679"/>
          </a:xfrm>
        </p:spPr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1503"/>
            <a:ext cx="8229600" cy="434466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For more information contact:</a:t>
            </a:r>
            <a:br>
              <a:rPr lang="en-US" dirty="0"/>
            </a:br>
            <a:r>
              <a:rPr lang="en-US" dirty="0" smtClean="0"/>
              <a:t>University </a:t>
            </a:r>
            <a:r>
              <a:rPr lang="en-US" dirty="0"/>
              <a:t>of </a:t>
            </a:r>
            <a:r>
              <a:rPr lang="en-US" dirty="0" smtClean="0"/>
              <a:t>Florida Extension</a:t>
            </a:r>
          </a:p>
          <a:p>
            <a:pPr marL="0" indent="0" algn="ctr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Whitney Cherry</a:t>
            </a:r>
            <a:r>
              <a:rPr lang="en-US" smtClean="0"/>
              <a:t>, </a:t>
            </a:r>
            <a:r>
              <a:rPr lang="en-US" smtClean="0">
                <a:hlinkClick r:id="rId3"/>
              </a:rPr>
              <a:t>cherryw@ufl.edu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Julie Dillard,  </a:t>
            </a:r>
            <a:r>
              <a:rPr lang="en-US" dirty="0" smtClean="0">
                <a:hlinkClick r:id="rId4"/>
              </a:rPr>
              <a:t>juliepd@ufl.edu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Nicole Crawson, </a:t>
            </a:r>
            <a:r>
              <a:rPr lang="en-US" dirty="0" smtClean="0">
                <a:hlinkClick r:id="rId5"/>
              </a:rPr>
              <a:t>ncrawson@ufl.edu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jeff\AppData\Local\Microsoft\Windows\Temporary Internet Files\Content.Outlook\1YFEU8OF\IFASExt2013_New Log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711" y="5817473"/>
            <a:ext cx="3993928" cy="59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06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20108"/>
            <a:ext cx="8229600" cy="909147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mbria" pitchFamily="18" charset="0"/>
              </a:rPr>
              <a:t>You will leave with….</a:t>
            </a:r>
            <a:endParaRPr lang="en-US" b="1" dirty="0">
              <a:latin typeface="Cambria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29255"/>
            <a:ext cx="8229600" cy="39098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>
              <a:latin typeface="Cambria" pitchFamily="18" charset="0"/>
            </a:endParaRPr>
          </a:p>
          <a:p>
            <a:pPr marL="0" indent="0" algn="ctr">
              <a:buNone/>
            </a:pPr>
            <a:r>
              <a:rPr lang="en-US" sz="4000" b="1" dirty="0" smtClean="0">
                <a:latin typeface="Cambria" pitchFamily="18" charset="0"/>
              </a:rPr>
              <a:t>Free, adaptable resources! </a:t>
            </a:r>
          </a:p>
          <a:p>
            <a:pPr marL="0" indent="0" algn="ctr">
              <a:buNone/>
            </a:pPr>
            <a:endParaRPr lang="en-US" dirty="0" smtClean="0">
              <a:latin typeface="Cambria" pitchFamily="18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Cambria" pitchFamily="18" charset="0"/>
                <a:hlinkClick r:id="rId3"/>
              </a:rPr>
              <a:t>www.georgia4h.org/evaluationresources</a:t>
            </a:r>
            <a:r>
              <a:rPr lang="en-US" dirty="0" smtClean="0">
                <a:latin typeface="Cambria" pitchFamily="18" charset="0"/>
              </a:rPr>
              <a:t> </a:t>
            </a:r>
          </a:p>
        </p:txBody>
      </p:sp>
      <p:pic>
        <p:nvPicPr>
          <p:cNvPr id="5" name="Picture 2" descr="C:\Users\jeff\AppData\Local\Microsoft\Windows\Temporary Internet Files\Content.Outlook\1YFEU8OF\IFASExt2013_New 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711" y="5817473"/>
            <a:ext cx="3993928" cy="59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01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Disclaimers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037231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Adapted from previous presentations by Jeff Buckley, Jenna Daniel &amp; Casey Mull. </a:t>
            </a:r>
          </a:p>
          <a:p>
            <a:r>
              <a:rPr lang="en-US" sz="2600" dirty="0" smtClean="0"/>
              <a:t>Materials informed by best practices from Extension Professionals at University of Florida.</a:t>
            </a:r>
          </a:p>
          <a:p>
            <a:r>
              <a:rPr lang="en-US" sz="2600" dirty="0" smtClean="0"/>
              <a:t>Resources developed </a:t>
            </a:r>
            <a:r>
              <a:rPr lang="en-US" sz="2600" dirty="0"/>
              <a:t>in collaboration with Nick Fuhrman, Ph.D</a:t>
            </a:r>
            <a:r>
              <a:rPr lang="en-US" sz="2600" dirty="0" smtClean="0"/>
              <a:t>., Associate </a:t>
            </a:r>
            <a:r>
              <a:rPr lang="en-US" sz="2600" dirty="0"/>
              <a:t>Professor &amp; Graduate Coordinator, Dept. of Agricultural Leadership, Education, &amp; Communication, UGA.</a:t>
            </a:r>
          </a:p>
          <a:p>
            <a:r>
              <a:rPr lang="en-US" sz="2600" dirty="0"/>
              <a:t>Consult with your state’s Evaluation Specialist for additional, more advanced, guidance on Program Evaluation.</a:t>
            </a:r>
          </a:p>
          <a:p>
            <a:r>
              <a:rPr lang="en-US" sz="2600" dirty="0"/>
              <a:t>We welcome your constructive feedback as we work to provide useful resources in the area of Program </a:t>
            </a:r>
            <a:r>
              <a:rPr lang="en-US" sz="2600" dirty="0" smtClean="0"/>
              <a:t>Evaluation.</a:t>
            </a:r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jeff\AppData\Local\Microsoft\Windows\Temporary Internet Files\Content.Outlook\1YFEU8OF\IFASExt2013_New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711" y="5817473"/>
            <a:ext cx="3993928" cy="59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96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Review Board (IRB)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7007"/>
            <a:ext cx="8229600" cy="40675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3600" dirty="0" smtClean="0"/>
              <a:t>Research oversight committee charged with ensuring that human subjects research is conducted in compliance with the applicable federal, state, and institutional policies and procedures.</a:t>
            </a:r>
          </a:p>
          <a:p>
            <a:endParaRPr lang="en-US" dirty="0" smtClean="0"/>
          </a:p>
        </p:txBody>
      </p:sp>
      <p:pic>
        <p:nvPicPr>
          <p:cNvPr id="4" name="Picture 2" descr="C:\Users\jeff\AppData\Local\Microsoft\Windows\Temporary Internet Files\Content.Outlook\1YFEU8OF\IFASExt2013_New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711" y="5817473"/>
            <a:ext cx="3993928" cy="59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58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IRB-approval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39983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When using results for:</a:t>
            </a:r>
          </a:p>
          <a:p>
            <a:pPr lvl="1"/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plan to generalize the information learned </a:t>
            </a:r>
          </a:p>
          <a:p>
            <a:pPr lvl="1"/>
            <a:r>
              <a:rPr lang="en-US" dirty="0" smtClean="0"/>
              <a:t>Scholarly </a:t>
            </a:r>
            <a:r>
              <a:rPr lang="en-US" dirty="0"/>
              <a:t>article or report</a:t>
            </a:r>
          </a:p>
          <a:p>
            <a:r>
              <a:rPr lang="en-US" dirty="0" smtClean="0"/>
              <a:t>Not </a:t>
            </a:r>
            <a:r>
              <a:rPr lang="en-US" dirty="0"/>
              <a:t>required for:</a:t>
            </a:r>
          </a:p>
          <a:p>
            <a:pPr lvl="1"/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Internal </a:t>
            </a:r>
            <a:r>
              <a:rPr lang="en-US" dirty="0"/>
              <a:t>use – </a:t>
            </a:r>
            <a:r>
              <a:rPr lang="en-US" dirty="0" smtClean="0"/>
              <a:t>program improvement</a:t>
            </a:r>
            <a:r>
              <a:rPr lang="en-US" dirty="0"/>
              <a:t>, etc. </a:t>
            </a:r>
          </a:p>
          <a:p>
            <a:pPr lvl="1"/>
            <a:r>
              <a:rPr lang="en-US" dirty="0"/>
              <a:t>Reports to: Funders, stakeholders, media, impact statements, news articles, etc.</a:t>
            </a:r>
          </a:p>
          <a:p>
            <a:endParaRPr lang="en-US" dirty="0"/>
          </a:p>
        </p:txBody>
      </p:sp>
      <p:pic>
        <p:nvPicPr>
          <p:cNvPr id="4" name="Picture 2" descr="C:\Users\jeff\AppData\Local\Microsoft\Windows\Temporary Internet Files\Content.Outlook\1YFEU8OF\IFASExt2013_New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711" y="5817473"/>
            <a:ext cx="3993928" cy="59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606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7007"/>
            <a:ext cx="8229600" cy="4398580"/>
          </a:xfrm>
        </p:spPr>
        <p:txBody>
          <a:bodyPr>
            <a:normAutofit/>
          </a:bodyPr>
          <a:lstStyle/>
          <a:p>
            <a:r>
              <a:rPr lang="en-US" sz="2800" dirty="0"/>
              <a:t>Who is your audience?</a:t>
            </a:r>
          </a:p>
          <a:p>
            <a:pPr lvl="1"/>
            <a:r>
              <a:rPr lang="en-US" dirty="0"/>
              <a:t>Process Evaluation – Internal Use</a:t>
            </a:r>
          </a:p>
          <a:p>
            <a:pPr lvl="1"/>
            <a:r>
              <a:rPr lang="en-US" dirty="0"/>
              <a:t>Outcome Evaluation – External Audience</a:t>
            </a:r>
          </a:p>
          <a:p>
            <a:r>
              <a:rPr lang="en-US" sz="2800" dirty="0"/>
              <a:t>How will you share the results?</a:t>
            </a:r>
          </a:p>
          <a:p>
            <a:pPr lvl="1"/>
            <a:r>
              <a:rPr lang="en-US" dirty="0"/>
              <a:t>Impact Statement</a:t>
            </a:r>
          </a:p>
          <a:p>
            <a:pPr lvl="1"/>
            <a:r>
              <a:rPr lang="en-US" dirty="0"/>
              <a:t>News Article</a:t>
            </a:r>
          </a:p>
          <a:p>
            <a:pPr lvl="1"/>
            <a:r>
              <a:rPr lang="en-US" dirty="0"/>
              <a:t>Journal </a:t>
            </a:r>
            <a:r>
              <a:rPr lang="en-US" dirty="0" smtClean="0"/>
              <a:t>Article – Be sure to check with IRB!</a:t>
            </a:r>
            <a:endParaRPr lang="en-US" dirty="0"/>
          </a:p>
          <a:p>
            <a:pPr lvl="1"/>
            <a:r>
              <a:rPr lang="en-US" dirty="0"/>
              <a:t>Other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jeff\AppData\Local\Microsoft\Windows\Temporary Internet Files\Content.Outlook\1YFEU8OF\IFASExt2013_New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711" y="5817473"/>
            <a:ext cx="3993928" cy="59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15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Types of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8583"/>
            <a:ext cx="8229600" cy="391773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Purse </a:t>
            </a:r>
            <a:r>
              <a:rPr lang="en-US" dirty="0"/>
              <a:t>Strings and Heart </a:t>
            </a:r>
            <a:r>
              <a:rPr lang="en-US" dirty="0" smtClean="0"/>
              <a:t>Strings</a:t>
            </a:r>
            <a:endParaRPr lang="en-US" sz="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Quantitative Data and Qualitative Data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Pretest and Posttest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Posttest </a:t>
            </a:r>
            <a:r>
              <a:rPr lang="en-US" dirty="0"/>
              <a:t>Only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Retrospective Post then Pre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Audience </a:t>
            </a:r>
            <a:r>
              <a:rPr lang="en-US" dirty="0"/>
              <a:t>Poll Documentation Form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jeff\AppData\Local\Microsoft\Windows\Temporary Internet Files\Content.Outlook\1YFEU8OF\IFASExt2013_New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711" y="5817473"/>
            <a:ext cx="3993928" cy="59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13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7776"/>
          </a:xfrm>
        </p:spPr>
        <p:txBody>
          <a:bodyPr>
            <a:normAutofit/>
          </a:bodyPr>
          <a:lstStyle/>
          <a:p>
            <a:r>
              <a:rPr lang="en-US" dirty="0" smtClean="0"/>
              <a:t>Our Surveys….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2415"/>
            <a:ext cx="8229600" cy="4145072"/>
          </a:xfrm>
        </p:spPr>
        <p:txBody>
          <a:bodyPr>
            <a:normAutofit/>
          </a:bodyPr>
          <a:lstStyle/>
          <a:p>
            <a:r>
              <a:rPr lang="en-US" dirty="0" smtClean="0"/>
              <a:t>Measure short-term outcomes </a:t>
            </a:r>
          </a:p>
          <a:p>
            <a:pPr lvl="1"/>
            <a:r>
              <a:rPr lang="en-US" dirty="0" smtClean="0"/>
              <a:t>Knowledge, attitude</a:t>
            </a:r>
            <a:r>
              <a:rPr lang="en-US" dirty="0"/>
              <a:t>, </a:t>
            </a:r>
            <a:r>
              <a:rPr lang="en-US" dirty="0" smtClean="0"/>
              <a:t>Behavior/behavioral intent, skills </a:t>
            </a:r>
            <a:endParaRPr lang="en-US" dirty="0"/>
          </a:p>
          <a:p>
            <a:r>
              <a:rPr lang="en-US" dirty="0" smtClean="0"/>
              <a:t>Can be delivered in a variety of ways</a:t>
            </a:r>
          </a:p>
          <a:p>
            <a:r>
              <a:rPr lang="en-US" dirty="0" smtClean="0"/>
              <a:t>Are accompanied by Data tabulation tools</a:t>
            </a:r>
          </a:p>
          <a:p>
            <a:r>
              <a:rPr lang="en-US" dirty="0" smtClean="0"/>
              <a:t>Most include impact/outcome statements</a:t>
            </a:r>
          </a:p>
          <a:p>
            <a:r>
              <a:rPr lang="en-US" dirty="0" smtClean="0"/>
              <a:t>Coming Soon – Impact Templates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jeff\AppData\Local\Microsoft\Windows\Temporary Internet Files\Content.Outlook\1YFEU8OF\IFASExt2013_New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711" y="5817473"/>
            <a:ext cx="3993928" cy="59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72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slide_4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3658</TotalTime>
  <Words>2436</Words>
  <Application>Microsoft Office PowerPoint</Application>
  <PresentationFormat>On-screen Show (4:3)</PresentationFormat>
  <Paragraphs>379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PPT slide_4H</vt:lpstr>
      <vt:lpstr>Simple Survey Resources: Templates, Tabulation, &amp; Impact for Novices </vt:lpstr>
      <vt:lpstr>Topics we will cover…..</vt:lpstr>
      <vt:lpstr>You will leave with….</vt:lpstr>
      <vt:lpstr>Disclaimers</vt:lpstr>
      <vt:lpstr>Institutional Review Board (IRB)</vt:lpstr>
      <vt:lpstr>When is IRB-approval needed?</vt:lpstr>
      <vt:lpstr>Things to consider</vt:lpstr>
      <vt:lpstr>General Types of Surveys</vt:lpstr>
      <vt:lpstr>Our Surveys….</vt:lpstr>
      <vt:lpstr>The Process – Keep it simple!</vt:lpstr>
      <vt:lpstr>PowerPoint Presentation</vt:lpstr>
      <vt:lpstr>Health is Our Pledge (HOP) Survey </vt:lpstr>
      <vt:lpstr>HOP Survey Results</vt:lpstr>
      <vt:lpstr>HOP &amp; Herpetology - Impact Examples</vt:lpstr>
      <vt:lpstr>Georgia 4-H Evaluation Tools</vt:lpstr>
      <vt:lpstr> Simple Survey Templates – Likert Style</vt:lpstr>
      <vt:lpstr>Points to Consider when Writing  Likert Style Questions/Statements</vt:lpstr>
      <vt:lpstr> Simple Survey Templates – Likert Style</vt:lpstr>
      <vt:lpstr>Examples of Impact Statements</vt:lpstr>
      <vt:lpstr>Quiz-style / Program or Topic Based (More Kid-Friendly)</vt:lpstr>
      <vt:lpstr>Quiz-style / Program or Topic Based</vt:lpstr>
      <vt:lpstr>Delivery Method</vt:lpstr>
      <vt:lpstr>A little more advanced….</vt:lpstr>
      <vt:lpstr>Examples of Constructs</vt:lpstr>
      <vt:lpstr>Are you ready? What do you need to proceed?</vt:lpstr>
      <vt:lpstr>PowerPoint Presentation</vt:lpstr>
      <vt:lpstr>To Access Templates, go to… www.georgia4h.org/evaluationresources </vt:lpstr>
      <vt:lpstr>PowerPoint Presentation</vt:lpstr>
    </vt:vector>
  </TitlesOfParts>
  <Company>University of Georgia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Schiliro</dc:creator>
  <cp:lastModifiedBy>Jennifer Cantwell</cp:lastModifiedBy>
  <cp:revision>203</cp:revision>
  <cp:lastPrinted>2015-05-04T18:59:57Z</cp:lastPrinted>
  <dcterms:created xsi:type="dcterms:W3CDTF">2013-12-20T16:23:06Z</dcterms:created>
  <dcterms:modified xsi:type="dcterms:W3CDTF">2015-05-04T19:00:28Z</dcterms:modified>
</cp:coreProperties>
</file>