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8"/>
  </p:notesMasterIdLst>
  <p:sldIdLst>
    <p:sldId id="256" r:id="rId2"/>
    <p:sldId id="262" r:id="rId3"/>
    <p:sldId id="320" r:id="rId4"/>
    <p:sldId id="289" r:id="rId5"/>
    <p:sldId id="297" r:id="rId6"/>
    <p:sldId id="311" r:id="rId7"/>
    <p:sldId id="322" r:id="rId8"/>
    <p:sldId id="348" r:id="rId9"/>
    <p:sldId id="324" r:id="rId10"/>
    <p:sldId id="298" r:id="rId11"/>
    <p:sldId id="314" r:id="rId12"/>
    <p:sldId id="296" r:id="rId13"/>
    <p:sldId id="323" r:id="rId14"/>
    <p:sldId id="325" r:id="rId15"/>
    <p:sldId id="312" r:id="rId16"/>
    <p:sldId id="345" r:id="rId17"/>
    <p:sldId id="302" r:id="rId18"/>
    <p:sldId id="316" r:id="rId19"/>
    <p:sldId id="317" r:id="rId20"/>
    <p:sldId id="300" r:id="rId21"/>
    <p:sldId id="301" r:id="rId22"/>
    <p:sldId id="299" r:id="rId23"/>
    <p:sldId id="329" r:id="rId24"/>
    <p:sldId id="341" r:id="rId25"/>
    <p:sldId id="313" r:id="rId26"/>
    <p:sldId id="326" r:id="rId27"/>
    <p:sldId id="304" r:id="rId28"/>
    <p:sldId id="336" r:id="rId29"/>
    <p:sldId id="305" r:id="rId30"/>
    <p:sldId id="306" r:id="rId31"/>
    <p:sldId id="308" r:id="rId32"/>
    <p:sldId id="337" r:id="rId33"/>
    <p:sldId id="340" r:id="rId34"/>
    <p:sldId id="339" r:id="rId35"/>
    <p:sldId id="338" r:id="rId36"/>
    <p:sldId id="309" r:id="rId37"/>
    <p:sldId id="310" r:id="rId38"/>
    <p:sldId id="307" r:id="rId39"/>
    <p:sldId id="332" r:id="rId40"/>
    <p:sldId id="333" r:id="rId41"/>
    <p:sldId id="344" r:id="rId42"/>
    <p:sldId id="342" r:id="rId43"/>
    <p:sldId id="343" r:id="rId44"/>
    <p:sldId id="346" r:id="rId45"/>
    <p:sldId id="347" r:id="rId46"/>
    <p:sldId id="335" r:id="rId47"/>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175" autoAdjust="0"/>
  </p:normalViewPr>
  <p:slideViewPr>
    <p:cSldViewPr snapToGrid="0" snapToObjects="1">
      <p:cViewPr>
        <p:scale>
          <a:sx n="60" d="100"/>
          <a:sy n="60" d="100"/>
        </p:scale>
        <p:origin x="-164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79B0340-68B0-4CE2-A599-25817C362709}" type="datetimeFigureOut">
              <a:rPr lang="en-US" smtClean="0"/>
              <a:t>10/30/2014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7DA1AD90-7DD7-4843-BBB1-582E4B9BD459}" type="slidenum">
              <a:rPr lang="en-US" smtClean="0"/>
              <a:t>‹#›</a:t>
            </a:fld>
            <a:endParaRPr lang="en-US"/>
          </a:p>
        </p:txBody>
      </p:sp>
    </p:spTree>
    <p:extLst>
      <p:ext uri="{BB962C8B-B14F-4D97-AF65-F5344CB8AC3E}">
        <p14:creationId xmlns:p14="http://schemas.microsoft.com/office/powerpoint/2010/main" val="2780671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You don’t have to be an expert.</a:t>
            </a:r>
            <a:r>
              <a:rPr lang="en-US" baseline="0" dirty="0" smtClean="0"/>
              <a:t> </a:t>
            </a:r>
            <a:br>
              <a:rPr lang="en-US" baseline="0" dirty="0" smtClean="0"/>
            </a:br>
            <a:r>
              <a:rPr lang="en-US" baseline="0" dirty="0" smtClean="0"/>
              <a:t/>
            </a:r>
            <a:br>
              <a:rPr lang="en-US" baseline="0" dirty="0" smtClean="0"/>
            </a:br>
            <a:r>
              <a:rPr lang="en-US" baseline="0" dirty="0" smtClean="0"/>
              <a:t>The people who read our reports and media are not experts either.</a:t>
            </a:r>
          </a:p>
          <a:p>
            <a:endParaRPr lang="en-US" baseline="0" dirty="0" smtClean="0"/>
          </a:p>
          <a:p>
            <a:r>
              <a:rPr lang="en-US" baseline="0" dirty="0" smtClean="0"/>
              <a:t>Just make one, hand it out and see what you get!</a:t>
            </a:r>
          </a:p>
          <a:p>
            <a:endParaRPr lang="en-US" baseline="0" dirty="0" smtClean="0"/>
          </a:p>
          <a:p>
            <a:r>
              <a:rPr lang="en-US" baseline="0" dirty="0" smtClean="0"/>
              <a:t>Take a stand exercise:</a:t>
            </a:r>
          </a:p>
          <a:p>
            <a:pPr marL="228600" indent="-228600">
              <a:buAutoNum type="arabicPeriod"/>
            </a:pPr>
            <a:r>
              <a:rPr lang="en-US" baseline="0" dirty="0" smtClean="0"/>
              <a:t>I have a basic knowledge of program evaluation.</a:t>
            </a:r>
          </a:p>
          <a:p>
            <a:pPr marL="228600" indent="-228600">
              <a:buAutoNum type="arabicPeriod"/>
            </a:pPr>
            <a:r>
              <a:rPr lang="en-US" baseline="0" dirty="0" smtClean="0"/>
              <a:t>I have an advanced knowledge of program evaluation.</a:t>
            </a:r>
          </a:p>
          <a:p>
            <a:pPr marL="228600" indent="-228600">
              <a:buAutoNum type="arabicPeriod"/>
            </a:pPr>
            <a:r>
              <a:rPr lang="en-US" baseline="0" dirty="0" smtClean="0"/>
              <a:t>I am comfortable developing my own surveys.</a:t>
            </a:r>
          </a:p>
          <a:p>
            <a:pPr marL="228600" indent="-228600">
              <a:buAutoNum type="arabicPeriod"/>
            </a:pPr>
            <a:r>
              <a:rPr lang="en-US" baseline="0" dirty="0" smtClean="0"/>
              <a:t>I am comfortable tabulating my own data. </a:t>
            </a:r>
          </a:p>
          <a:p>
            <a:r>
              <a:rPr lang="en-US" baseline="0" dirty="0" smtClean="0"/>
              <a:t>We will </a:t>
            </a:r>
          </a:p>
        </p:txBody>
      </p:sp>
      <p:sp>
        <p:nvSpPr>
          <p:cNvPr id="4" name="Slide Number Placeholder 3"/>
          <p:cNvSpPr>
            <a:spLocks noGrp="1"/>
          </p:cNvSpPr>
          <p:nvPr>
            <p:ph type="sldNum" sz="quarter" idx="10"/>
          </p:nvPr>
        </p:nvSpPr>
        <p:spPr/>
        <p:txBody>
          <a:bodyPr/>
          <a:lstStyle/>
          <a:p>
            <a:fld id="{7DA1AD90-7DD7-4843-BBB1-582E4B9BD459}" type="slidenum">
              <a:rPr lang="en-US" smtClean="0"/>
              <a:t>1</a:t>
            </a:fld>
            <a:endParaRPr lang="en-US"/>
          </a:p>
        </p:txBody>
      </p:sp>
    </p:spTree>
    <p:extLst>
      <p:ext uri="{BB962C8B-B14F-4D97-AF65-F5344CB8AC3E}">
        <p14:creationId xmlns:p14="http://schemas.microsoft.com/office/powerpoint/2010/main" val="3091040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p>
          <a:p>
            <a:r>
              <a:rPr lang="en-US" dirty="0" smtClean="0"/>
              <a:t>Examples</a:t>
            </a:r>
          </a:p>
          <a:p>
            <a:endParaRPr lang="en-US" dirty="0" smtClean="0"/>
          </a:p>
          <a:p>
            <a:r>
              <a:rPr lang="en-US" dirty="0" smtClean="0"/>
              <a:t>Short</a:t>
            </a:r>
            <a:r>
              <a:rPr lang="en-US" baseline="0" dirty="0" smtClean="0"/>
              <a:t> – gained or demonstrated knowledge, changed their belief, say they plan to do something different</a:t>
            </a:r>
          </a:p>
          <a:p>
            <a:r>
              <a:rPr lang="en-US" baseline="0" dirty="0" smtClean="0"/>
              <a:t>(they now know exercise is important and they plan to do it)</a:t>
            </a:r>
          </a:p>
          <a:p>
            <a:endParaRPr lang="en-US" baseline="0" dirty="0" smtClean="0"/>
          </a:p>
          <a:p>
            <a:r>
              <a:rPr lang="en-US" baseline="0" dirty="0" smtClean="0"/>
              <a:t>Intermediate – actually change behavior (increased exercise)</a:t>
            </a:r>
          </a:p>
          <a:p>
            <a:endParaRPr lang="en-US" baseline="0" dirty="0" smtClean="0"/>
          </a:p>
          <a:p>
            <a:r>
              <a:rPr lang="en-US" baseline="0" dirty="0" smtClean="0"/>
              <a:t>Long-term – they are healthier (lose weight, better blood pressure, etc.)</a:t>
            </a:r>
          </a:p>
          <a:p>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10</a:t>
            </a:fld>
            <a:endParaRPr lang="en-US"/>
          </a:p>
        </p:txBody>
      </p:sp>
    </p:spTree>
    <p:extLst>
      <p:ext uri="{BB962C8B-B14F-4D97-AF65-F5344CB8AC3E}">
        <p14:creationId xmlns:p14="http://schemas.microsoft.com/office/powerpoint/2010/main" val="2974255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p>
          <a:p>
            <a:endParaRPr lang="en-US" dirty="0" smtClean="0"/>
          </a:p>
          <a:p>
            <a:r>
              <a:rPr lang="en-US" dirty="0" smtClean="0"/>
              <a:t>Short term, not long term</a:t>
            </a:r>
          </a:p>
          <a:p>
            <a:r>
              <a:rPr lang="en-US" dirty="0" smtClean="0"/>
              <a:t>But…, we can tie short term outcomes to the research from Tufts, that 4-H is beneficial. </a:t>
            </a:r>
          </a:p>
          <a:p>
            <a:r>
              <a:rPr lang="en-US" dirty="0" smtClean="0"/>
              <a:t>We are getting a snapshot of one effective day of programming.</a:t>
            </a:r>
          </a:p>
          <a:p>
            <a:endParaRPr lang="en-US" dirty="0" smtClean="0"/>
          </a:p>
          <a:p>
            <a:r>
              <a:rPr lang="en-US" dirty="0" smtClean="0"/>
              <a:t>Develop one question from</a:t>
            </a:r>
            <a:r>
              <a:rPr lang="en-US" baseline="0" dirty="0" smtClean="0"/>
              <a:t> each of the above areas, share briefly, go on.</a:t>
            </a:r>
          </a:p>
          <a:p>
            <a:endParaRPr lang="en-US" baseline="0" dirty="0" smtClean="0"/>
          </a:p>
          <a:p>
            <a:r>
              <a:rPr lang="en-US" baseline="0" dirty="0" smtClean="0">
                <a:solidFill>
                  <a:srgbClr val="FF0000"/>
                </a:solidFill>
              </a:rPr>
              <a:t>The templates we will share with you address the first two bullets. </a:t>
            </a:r>
          </a:p>
          <a:p>
            <a:endParaRPr lang="en-US" baseline="0" dirty="0" smtClean="0">
              <a:solidFill>
                <a:srgbClr val="FF0000"/>
              </a:solidFill>
            </a:endParaRPr>
          </a:p>
          <a:p>
            <a:r>
              <a:rPr lang="en-US" baseline="0" dirty="0" smtClean="0">
                <a:solidFill>
                  <a:srgbClr val="FF0000"/>
                </a:solidFill>
              </a:rPr>
              <a:t>Example of Skills – use rubric example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7DA1AD90-7DD7-4843-BBB1-582E4B9BD459}" type="slidenum">
              <a:rPr lang="en-US" smtClean="0"/>
              <a:t>11</a:t>
            </a:fld>
            <a:endParaRPr lang="en-US"/>
          </a:p>
        </p:txBody>
      </p:sp>
    </p:spTree>
    <p:extLst>
      <p:ext uri="{BB962C8B-B14F-4D97-AF65-F5344CB8AC3E}">
        <p14:creationId xmlns:p14="http://schemas.microsoft.com/office/powerpoint/2010/main" val="2974255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p>
          <a:p>
            <a:endParaRPr lang="en-US" dirty="0" smtClean="0"/>
          </a:p>
          <a:p>
            <a:r>
              <a:rPr lang="en-US" dirty="0" smtClean="0"/>
              <a:t>One</a:t>
            </a:r>
            <a:r>
              <a:rPr lang="en-US" baseline="0" dirty="0" smtClean="0"/>
              <a:t> minute for this slide</a:t>
            </a:r>
          </a:p>
          <a:p>
            <a:endParaRPr lang="en-US" baseline="0" dirty="0" smtClean="0"/>
          </a:p>
          <a:p>
            <a:r>
              <a:rPr lang="en-US" baseline="0" dirty="0" smtClean="0"/>
              <a:t>In the case of developing the survey, the outcome/objective is the benefit we are hoping that the participant will get from our program.</a:t>
            </a:r>
          </a:p>
          <a:p>
            <a:endParaRPr lang="en-US" baseline="0" dirty="0" smtClean="0"/>
          </a:p>
          <a:p>
            <a:r>
              <a:rPr lang="en-US" b="0" baseline="0" dirty="0" smtClean="0"/>
              <a:t>It’s good to have ambitious objectives. However, when your goal is to measure impact, it’s important to identify simple, clear and measurable objectives. This is not a simple process and can take a fair amount of time.</a:t>
            </a:r>
          </a:p>
          <a:p>
            <a:endParaRPr lang="en-US" b="0" baseline="0" dirty="0" smtClean="0"/>
          </a:p>
          <a:p>
            <a:r>
              <a:rPr lang="en-US" b="0" baseline="0" dirty="0" smtClean="0"/>
              <a:t>However, we have a handout to help guide you in the development of clear objectives. </a:t>
            </a:r>
          </a:p>
          <a:p>
            <a:endParaRPr lang="en-US" b="0" baseline="0" dirty="0" smtClean="0"/>
          </a:p>
          <a:p>
            <a:r>
              <a:rPr lang="en-US" b="0" baseline="0" dirty="0" smtClean="0"/>
              <a:t>Clear objectives will translate into more effective constructs and questions.</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Refer to handout on Measurable Verbs.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We won’t have time to get into this today, but the quality of your data depends on the quality of your objectives, questions and constructs.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b="1" baseline="0" dirty="0" smtClean="0"/>
          </a:p>
          <a:p>
            <a:endParaRPr lang="en-US" baseline="0" dirty="0" smtClean="0"/>
          </a:p>
          <a:p>
            <a:endParaRPr lang="en-US" baseline="0" dirty="0" smtClean="0"/>
          </a:p>
          <a:p>
            <a:endParaRPr lang="en-US" baseline="0" dirty="0" smtClean="0"/>
          </a:p>
          <a:p>
            <a:r>
              <a:rPr lang="en-US" baseline="0" dirty="0" smtClean="0"/>
              <a:t/>
            </a:r>
            <a:br>
              <a:rPr lang="en-US" baseline="0"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12</a:t>
            </a:fld>
            <a:endParaRPr lang="en-US"/>
          </a:p>
        </p:txBody>
      </p:sp>
    </p:spTree>
    <p:extLst>
      <p:ext uri="{BB962C8B-B14F-4D97-AF65-F5344CB8AC3E}">
        <p14:creationId xmlns:p14="http://schemas.microsoft.com/office/powerpoint/2010/main" val="3843346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a:t>
            </a:r>
          </a:p>
          <a:p>
            <a:endParaRPr lang="en-US" dirty="0" smtClean="0"/>
          </a:p>
          <a:p>
            <a:r>
              <a:rPr lang="en-US" dirty="0" smtClean="0"/>
              <a:t>One</a:t>
            </a:r>
            <a:r>
              <a:rPr lang="en-US" baseline="0" dirty="0" smtClean="0"/>
              <a:t> minute for this slide – A resource for you.</a:t>
            </a:r>
          </a:p>
          <a:p>
            <a:endParaRPr lang="en-US" baseline="0" dirty="0" smtClean="0"/>
          </a:p>
          <a:p>
            <a:r>
              <a:rPr lang="en-US" b="0" baseline="0" dirty="0" smtClean="0"/>
              <a:t>It’s good to have ambitious objectives. However, when your goal is to measure impact, it’s important to identify simple, clear and measurable objectives. This is not a simple process and can take a fair amount of time.</a:t>
            </a:r>
          </a:p>
          <a:p>
            <a:endParaRPr lang="en-US" b="0" baseline="0" dirty="0" smtClean="0"/>
          </a:p>
          <a:p>
            <a:r>
              <a:rPr lang="en-US" b="0" baseline="0" dirty="0" smtClean="0"/>
              <a:t>However, we have a handout to help guide you in the development of clear objectives. </a:t>
            </a:r>
          </a:p>
          <a:p>
            <a:endParaRPr lang="en-US" b="0" baseline="0" dirty="0" smtClean="0"/>
          </a:p>
          <a:p>
            <a:r>
              <a:rPr lang="en-US" b="0" baseline="0" dirty="0" smtClean="0"/>
              <a:t>Clear objectives will translate into more effective constructs and questions.</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Refer to handout on Measurable Verbs.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We won’t have time to get into this today, but the quality of your data depends on the quality of your objectives, questions and constructs.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b="1" baseline="0" dirty="0" smtClean="0"/>
          </a:p>
          <a:p>
            <a:endParaRPr lang="en-US" baseline="0" dirty="0" smtClean="0"/>
          </a:p>
          <a:p>
            <a:endParaRPr lang="en-US" baseline="0" dirty="0" smtClean="0"/>
          </a:p>
          <a:p>
            <a:endParaRPr lang="en-US" baseline="0" dirty="0" smtClean="0"/>
          </a:p>
          <a:p>
            <a:r>
              <a:rPr lang="en-US" baseline="0" dirty="0" smtClean="0"/>
              <a:t/>
            </a:r>
            <a:br>
              <a:rPr lang="en-US" baseline="0"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13</a:t>
            </a:fld>
            <a:endParaRPr lang="en-US"/>
          </a:p>
        </p:txBody>
      </p:sp>
    </p:spTree>
    <p:extLst>
      <p:ext uri="{BB962C8B-B14F-4D97-AF65-F5344CB8AC3E}">
        <p14:creationId xmlns:p14="http://schemas.microsoft.com/office/powerpoint/2010/main" val="3843346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a:t>
            </a:r>
          </a:p>
          <a:p>
            <a:r>
              <a:rPr lang="en-US" dirty="0" smtClean="0"/>
              <a:t>In this example,</a:t>
            </a:r>
            <a:r>
              <a:rPr lang="en-US" baseline="0" dirty="0" smtClean="0"/>
              <a:t> we have an overall goal that youth will make healthy choices – in this case, our outcome has two construct areas – healthy food choices and increasing activity</a:t>
            </a:r>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14</a:t>
            </a:fld>
            <a:endParaRPr lang="en-US"/>
          </a:p>
        </p:txBody>
      </p:sp>
    </p:spTree>
    <p:extLst>
      <p:ext uri="{BB962C8B-B14F-4D97-AF65-F5344CB8AC3E}">
        <p14:creationId xmlns:p14="http://schemas.microsoft.com/office/powerpoint/2010/main" val="288572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a:t>
            </a:r>
          </a:p>
          <a:p>
            <a:endParaRPr lang="en-US" dirty="0" smtClean="0"/>
          </a:p>
          <a:p>
            <a:r>
              <a:rPr lang="en-US" dirty="0" smtClean="0"/>
              <a:t>Building</a:t>
            </a:r>
            <a:r>
              <a:rPr lang="en-US" baseline="0" dirty="0" smtClean="0"/>
              <a:t> a construct means, coming up with multiple questions designed to measure the same concept. If you only have one question, poorly worded, you might not get valid data because the question was confusing. So ask several questions targeting the same outcome/construct/learning objective.</a:t>
            </a:r>
          </a:p>
          <a:p>
            <a:endParaRPr lang="en-US" baseline="0" dirty="0" smtClean="0"/>
          </a:p>
          <a:p>
            <a:pPr lvl="1"/>
            <a:r>
              <a:rPr lang="en-US" dirty="0" smtClean="0"/>
              <a:t>Youth are able to identify healthy food choices</a:t>
            </a:r>
          </a:p>
          <a:p>
            <a:pPr lvl="1"/>
            <a:r>
              <a:rPr lang="en-US" dirty="0" smtClean="0"/>
              <a:t>Youth plan to increase exercise and decrease screen time</a:t>
            </a:r>
          </a:p>
          <a:p>
            <a:r>
              <a:rPr lang="en-US" baseline="0" dirty="0" smtClean="0"/>
              <a:t/>
            </a:r>
            <a:br>
              <a:rPr lang="en-US" baseline="0" dirty="0" smtClean="0"/>
            </a:br>
            <a:endParaRPr lang="en-US" baseline="0" dirty="0" smtClean="0"/>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15</a:t>
            </a:fld>
            <a:endParaRPr lang="en-US"/>
          </a:p>
        </p:txBody>
      </p:sp>
    </p:spTree>
    <p:extLst>
      <p:ext uri="{BB962C8B-B14F-4D97-AF65-F5344CB8AC3E}">
        <p14:creationId xmlns:p14="http://schemas.microsoft.com/office/powerpoint/2010/main" val="1738449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a:t>
            </a:r>
          </a:p>
          <a:p>
            <a:endParaRPr lang="en-US" dirty="0" smtClean="0"/>
          </a:p>
          <a:p>
            <a:r>
              <a:rPr lang="en-US" dirty="0" smtClean="0"/>
              <a:t>Building</a:t>
            </a:r>
            <a:r>
              <a:rPr lang="en-US" baseline="0" dirty="0" smtClean="0"/>
              <a:t> a construct means, coming up with multiple questions designed to measure the same concept. If you only have one question, poorly worded, you might not get valid data because the question was confusing. So ask several questions targeting the same outcome/construct/learning objective.</a:t>
            </a:r>
            <a:br>
              <a:rPr lang="en-US" baseline="0" dirty="0" smtClean="0"/>
            </a:br>
            <a:endParaRPr lang="en-US" baseline="0" dirty="0" smtClean="0"/>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16</a:t>
            </a:fld>
            <a:endParaRPr lang="en-US"/>
          </a:p>
        </p:txBody>
      </p:sp>
    </p:spTree>
    <p:extLst>
      <p:ext uri="{BB962C8B-B14F-4D97-AF65-F5344CB8AC3E}">
        <p14:creationId xmlns:p14="http://schemas.microsoft.com/office/powerpoint/2010/main" val="1738449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Jeff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many different types</a:t>
            </a:r>
            <a:r>
              <a:rPr lang="en-US" sz="1200" kern="1200" baseline="0" dirty="0" smtClean="0">
                <a:solidFill>
                  <a:schemeClr val="tx1"/>
                </a:solidFill>
                <a:effectLst/>
                <a:latin typeface="+mn-lt"/>
                <a:ea typeface="+mn-ea"/>
                <a:cs typeface="+mn-cs"/>
              </a:rPr>
              <a:t> of evaluations/surveys that are important. We are going to go over the last 3 on this slide, but wanted to mention others.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Quantitative is for the numbers people (purse string$) - Numbers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Qualitative is where we get sweet stories to tug at</a:t>
            </a:r>
            <a:r>
              <a:rPr lang="en-US" sz="1200" kern="1200" baseline="0" dirty="0" smtClean="0">
                <a:solidFill>
                  <a:schemeClr val="tx1"/>
                </a:solidFill>
                <a:effectLst/>
                <a:latin typeface="+mn-lt"/>
                <a:ea typeface="+mn-ea"/>
                <a:cs typeface="+mn-cs"/>
              </a:rPr>
              <a:t> – stories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Also, the quantitative doesn’t allow you to gather info on things you haven’t thought of. The open ended lets you gather info you didn’t know you needed.</a:t>
            </a:r>
          </a:p>
          <a:p>
            <a:endParaRPr lang="en-US" baseline="0" dirty="0" smtClean="0"/>
          </a:p>
          <a:p>
            <a:r>
              <a:rPr lang="en-US" baseline="0" dirty="0" smtClean="0"/>
              <a:t/>
            </a:r>
            <a:br>
              <a:rPr lang="en-US" baseline="0" dirty="0" smtClean="0"/>
            </a:br>
            <a:r>
              <a:rPr lang="en-US" baseline="0" dirty="0" smtClean="0"/>
              <a:t/>
            </a:r>
            <a:br>
              <a:rPr lang="en-US" baseline="0"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17</a:t>
            </a:fld>
            <a:endParaRPr lang="en-US"/>
          </a:p>
        </p:txBody>
      </p:sp>
    </p:spTree>
    <p:extLst>
      <p:ext uri="{BB962C8B-B14F-4D97-AF65-F5344CB8AC3E}">
        <p14:creationId xmlns:p14="http://schemas.microsoft.com/office/powerpoint/2010/main" val="1286659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a:t>
            </a:r>
          </a:p>
          <a:p>
            <a:r>
              <a:rPr lang="en-US" dirty="0" smtClean="0"/>
              <a:t>Likert-style</a:t>
            </a:r>
            <a:r>
              <a:rPr lang="en-US" baseline="0" dirty="0" smtClean="0"/>
              <a:t> questions</a:t>
            </a:r>
          </a:p>
          <a:p>
            <a:endParaRPr lang="en-US" baseline="0" dirty="0" smtClean="0"/>
          </a:p>
          <a:p>
            <a:r>
              <a:rPr lang="en-US" baseline="0" dirty="0" smtClean="0"/>
              <a:t>You can use do pre-test and post-test</a:t>
            </a:r>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18</a:t>
            </a:fld>
            <a:endParaRPr lang="en-US"/>
          </a:p>
        </p:txBody>
      </p:sp>
    </p:spTree>
    <p:extLst>
      <p:ext uri="{BB962C8B-B14F-4D97-AF65-F5344CB8AC3E}">
        <p14:creationId xmlns:p14="http://schemas.microsoft.com/office/powerpoint/2010/main" val="4115528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a:t>
            </a:r>
          </a:p>
          <a:p>
            <a:r>
              <a:rPr lang="en-US" dirty="0" smtClean="0"/>
              <a:t>Likert-style questions</a:t>
            </a:r>
          </a:p>
          <a:p>
            <a:endParaRPr lang="en-US" dirty="0" smtClean="0"/>
          </a:p>
          <a:p>
            <a:r>
              <a:rPr lang="en-US" dirty="0" smtClean="0"/>
              <a:t>This</a:t>
            </a:r>
            <a:r>
              <a:rPr lang="en-US" baseline="0" dirty="0" smtClean="0"/>
              <a:t> accomplishes pre and post test</a:t>
            </a:r>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19</a:t>
            </a:fld>
            <a:endParaRPr lang="en-US"/>
          </a:p>
        </p:txBody>
      </p:sp>
    </p:spTree>
    <p:extLst>
      <p:ext uri="{BB962C8B-B14F-4D97-AF65-F5344CB8AC3E}">
        <p14:creationId xmlns:p14="http://schemas.microsoft.com/office/powerpoint/2010/main" val="1837005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a:t>
            </a:r>
          </a:p>
          <a:p>
            <a:endParaRPr lang="en-US" dirty="0" smtClean="0"/>
          </a:p>
          <a:p>
            <a:r>
              <a:rPr lang="en-US" dirty="0" smtClean="0"/>
              <a:t>We will talk about</a:t>
            </a:r>
            <a:r>
              <a:rPr lang="en-US" baseline="0" dirty="0" smtClean="0"/>
              <a:t> all these things today…</a:t>
            </a:r>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2</a:t>
            </a:fld>
            <a:endParaRPr lang="en-US"/>
          </a:p>
        </p:txBody>
      </p:sp>
    </p:spTree>
    <p:extLst>
      <p:ext uri="{BB962C8B-B14F-4D97-AF65-F5344CB8AC3E}">
        <p14:creationId xmlns:p14="http://schemas.microsoft.com/office/powerpoint/2010/main" val="3016904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a:t>
            </a:r>
            <a:r>
              <a:rPr lang="en-US" baseline="0" dirty="0" smtClean="0"/>
              <a:t> minute for this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HANDOUT</a:t>
            </a:r>
          </a:p>
          <a:p>
            <a:endParaRPr lang="en-US" dirty="0" smtClean="0"/>
          </a:p>
          <a:p>
            <a:r>
              <a:rPr lang="en-US" dirty="0" smtClean="0"/>
              <a:t>The real trick to creating these evaluations is</a:t>
            </a:r>
            <a:r>
              <a:rPr lang="en-US" baseline="0" dirty="0" smtClean="0"/>
              <a:t> coming up with a set of questions that can all use the same rating scales.</a:t>
            </a:r>
          </a:p>
          <a:p>
            <a:endParaRPr lang="en-US" baseline="0" dirty="0" smtClean="0"/>
          </a:p>
          <a:p>
            <a:r>
              <a:rPr lang="en-US" baseline="0" dirty="0" smtClean="0"/>
              <a:t>It takes some time and effort. Ask for feedback from a colleague. </a:t>
            </a:r>
            <a:br>
              <a:rPr lang="en-US" baseline="0" dirty="0" smtClean="0"/>
            </a:br>
            <a:r>
              <a:rPr lang="en-US" baseline="0" dirty="0" smtClean="0"/>
              <a:t/>
            </a:r>
            <a:br>
              <a:rPr lang="en-US" baseline="0" dirty="0" smtClean="0"/>
            </a:br>
            <a:r>
              <a:rPr lang="en-US" baseline="0" dirty="0" smtClean="0"/>
              <a:t>Maybe develop two different surveys with slightly different wordings to see which ones get better responses.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20</a:t>
            </a:fld>
            <a:endParaRPr lang="en-US"/>
          </a:p>
        </p:txBody>
      </p:sp>
    </p:spTree>
    <p:extLst>
      <p:ext uri="{BB962C8B-B14F-4D97-AF65-F5344CB8AC3E}">
        <p14:creationId xmlns:p14="http://schemas.microsoft.com/office/powerpoint/2010/main" val="1910271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a:t>
            </a:r>
            <a:r>
              <a:rPr lang="en-US" baseline="0" dirty="0" smtClean="0"/>
              <a:t> minute for this slide</a:t>
            </a:r>
          </a:p>
          <a:p>
            <a:r>
              <a:rPr lang="en-US" b="0" dirty="0" smtClean="0"/>
              <a:t>Present</a:t>
            </a:r>
            <a:r>
              <a:rPr lang="en-US" b="0" baseline="0" dirty="0" smtClean="0"/>
              <a:t> the template for the Standard Questionnaire</a:t>
            </a:r>
          </a:p>
          <a:p>
            <a:endParaRPr lang="en-US" dirty="0" smtClean="0"/>
          </a:p>
          <a:p>
            <a:r>
              <a:rPr lang="en-US" dirty="0" smtClean="0"/>
              <a:t>When</a:t>
            </a:r>
            <a:r>
              <a:rPr lang="en-US" baseline="0" dirty="0" smtClean="0"/>
              <a:t> using a “Likert” style questions, you must conform to the format. Refer to the Sample Ratings Scale Handout</a:t>
            </a:r>
          </a:p>
          <a:p>
            <a:endParaRPr lang="en-US" baseline="0" dirty="0" smtClean="0"/>
          </a:p>
          <a:p>
            <a:r>
              <a:rPr lang="en-US" dirty="0" smtClean="0"/>
              <a:t>Standard Questionnaire versus Retro Post then Pre – Both have their pros</a:t>
            </a:r>
            <a:r>
              <a:rPr lang="en-US" baseline="0" dirty="0" smtClean="0"/>
              <a:t> and cons.</a:t>
            </a:r>
          </a:p>
          <a:p>
            <a:r>
              <a:rPr lang="en-US" baseline="0" dirty="0" smtClean="0"/>
              <a:t>0</a:t>
            </a:r>
          </a:p>
          <a:p>
            <a:endParaRPr lang="en-US" dirty="0" smtClean="0"/>
          </a:p>
          <a:p>
            <a:endParaRPr lang="en-US" dirty="0" smtClean="0"/>
          </a:p>
          <a:p>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21</a:t>
            </a:fld>
            <a:endParaRPr lang="en-US"/>
          </a:p>
        </p:txBody>
      </p:sp>
    </p:spTree>
    <p:extLst>
      <p:ext uri="{BB962C8B-B14F-4D97-AF65-F5344CB8AC3E}">
        <p14:creationId xmlns:p14="http://schemas.microsoft.com/office/powerpoint/2010/main" val="2171140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Jeff </a:t>
            </a:r>
            <a:r>
              <a:rPr lang="en-US" baseline="0" dirty="0" smtClean="0"/>
              <a:t>and Florida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a:t>
            </a:r>
            <a:r>
              <a:rPr lang="en-US" baseline="0" dirty="0" smtClean="0"/>
              <a:t> minute for this slide</a:t>
            </a:r>
          </a:p>
          <a:p>
            <a:endParaRPr lang="en-US" dirty="0" smtClean="0"/>
          </a:p>
          <a:p>
            <a:r>
              <a:rPr lang="en-US" dirty="0" smtClean="0"/>
              <a:t>In</a:t>
            </a:r>
            <a:r>
              <a:rPr lang="en-US" baseline="0" dirty="0" smtClean="0"/>
              <a:t> order to use the provided templates we recommend that you pick </a:t>
            </a:r>
          </a:p>
          <a:p>
            <a:endParaRPr lang="en-US" baseline="0" dirty="0" smtClean="0"/>
          </a:p>
          <a:p>
            <a:r>
              <a:rPr lang="en-US" baseline="0" dirty="0" smtClean="0"/>
              <a:t>Maybe we have some objectives and we brainstorm, or we have 2 or 3 objectives and ask them to write questions for them, creating a construct around 1 of the 2 or 3 objectives.</a:t>
            </a:r>
          </a:p>
          <a:p>
            <a:r>
              <a:rPr lang="en-US" baseline="0" dirty="0" smtClean="0"/>
              <a:t/>
            </a:r>
            <a:br>
              <a:rPr lang="en-US" baseline="0" dirty="0" smtClean="0"/>
            </a:br>
            <a:r>
              <a:rPr lang="en-US" baseline="0" dirty="0" smtClean="0"/>
              <a:t/>
            </a:r>
            <a:br>
              <a:rPr lang="en-US" baseline="0"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22</a:t>
            </a:fld>
            <a:endParaRPr lang="en-US"/>
          </a:p>
        </p:txBody>
      </p:sp>
    </p:spTree>
    <p:extLst>
      <p:ext uri="{BB962C8B-B14F-4D97-AF65-F5344CB8AC3E}">
        <p14:creationId xmlns:p14="http://schemas.microsoft.com/office/powerpoint/2010/main" val="885188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 and Florida</a:t>
            </a:r>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23</a:t>
            </a:fld>
            <a:endParaRPr lang="en-US"/>
          </a:p>
        </p:txBody>
      </p:sp>
    </p:spTree>
    <p:extLst>
      <p:ext uri="{BB962C8B-B14F-4D97-AF65-F5344CB8AC3E}">
        <p14:creationId xmlns:p14="http://schemas.microsoft.com/office/powerpoint/2010/main" val="1145596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24</a:t>
            </a:fld>
            <a:endParaRPr lang="en-US"/>
          </a:p>
        </p:txBody>
      </p:sp>
    </p:spTree>
    <p:extLst>
      <p:ext uri="{BB962C8B-B14F-4D97-AF65-F5344CB8AC3E}">
        <p14:creationId xmlns:p14="http://schemas.microsoft.com/office/powerpoint/2010/main" val="1145596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p>
          <a:p>
            <a:endParaRPr lang="en-US" dirty="0" smtClean="0"/>
          </a:p>
          <a:p>
            <a:r>
              <a:rPr lang="en-US" dirty="0" smtClean="0"/>
              <a:t>This surveys is what we call a Quiz-like</a:t>
            </a:r>
            <a:r>
              <a:rPr lang="en-US" baseline="0" dirty="0" smtClean="0"/>
              <a:t> survey. You could use it as a pre and post test, but we have been using it as a post-test only.</a:t>
            </a:r>
          </a:p>
          <a:p>
            <a:endParaRPr lang="en-US" baseline="0" dirty="0" smtClean="0"/>
          </a:p>
          <a:p>
            <a:r>
              <a:rPr lang="en-US" baseline="0" dirty="0" smtClean="0"/>
              <a:t>CCRPI – we made these based on state requirements – we had some objectives given to us.</a:t>
            </a:r>
          </a:p>
          <a:p>
            <a:endParaRPr lang="en-US" baseline="0" dirty="0" smtClean="0"/>
          </a:p>
          <a:p>
            <a:r>
              <a:rPr lang="en-US" baseline="0" dirty="0" smtClean="0"/>
              <a:t>In some cases the blocks of questions are constructs, in some cases they are different.</a:t>
            </a:r>
          </a:p>
          <a:p>
            <a:endParaRPr lang="en-US" baseline="0" dirty="0" smtClean="0"/>
          </a:p>
          <a:p>
            <a:r>
              <a:rPr lang="en-US" baseline="0" dirty="0" smtClean="0"/>
              <a:t>Demonstration of knowledge – what we want them to learn – we make them give the answer.</a:t>
            </a:r>
          </a:p>
          <a:p>
            <a:endParaRPr lang="en-US" baseline="0" dirty="0" smtClean="0"/>
          </a:p>
          <a:p>
            <a:r>
              <a:rPr lang="en-US" baseline="0" dirty="0" smtClean="0"/>
              <a:t>There are some questions that are YES/NO or TRUE/FALSE that might fit into Likert Style. These are meant to be kid –friendly.</a:t>
            </a:r>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25</a:t>
            </a:fld>
            <a:endParaRPr lang="en-US"/>
          </a:p>
        </p:txBody>
      </p:sp>
    </p:spTree>
    <p:extLst>
      <p:ext uri="{BB962C8B-B14F-4D97-AF65-F5344CB8AC3E}">
        <p14:creationId xmlns:p14="http://schemas.microsoft.com/office/powerpoint/2010/main" val="2695292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p>
          <a:p>
            <a:r>
              <a:rPr lang="en-US" dirty="0" smtClean="0"/>
              <a:t>Matching, multiple choice, fill-in-the-</a:t>
            </a:r>
            <a:r>
              <a:rPr lang="en-US" dirty="0" err="1" smtClean="0"/>
              <a:t>blank,etc</a:t>
            </a:r>
            <a:r>
              <a:rPr lang="en-US" dirty="0" smtClean="0"/>
              <a:t>.</a:t>
            </a:r>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26</a:t>
            </a:fld>
            <a:endParaRPr lang="en-US"/>
          </a:p>
        </p:txBody>
      </p:sp>
    </p:spTree>
    <p:extLst>
      <p:ext uri="{BB962C8B-B14F-4D97-AF65-F5344CB8AC3E}">
        <p14:creationId xmlns:p14="http://schemas.microsoft.com/office/powerpoint/2010/main" val="386431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Casey</a:t>
            </a:r>
          </a:p>
          <a:p>
            <a:endParaRPr lang="en-US" dirty="0" smtClean="0"/>
          </a:p>
          <a:p>
            <a:r>
              <a:rPr lang="en-US" dirty="0" smtClean="0"/>
              <a:t>Hand out</a:t>
            </a:r>
            <a:r>
              <a:rPr lang="en-US" baseline="0" dirty="0" smtClean="0"/>
              <a:t> class</a:t>
            </a:r>
            <a:endParaRPr lang="en-US" dirty="0" smtClean="0"/>
          </a:p>
          <a:p>
            <a:endParaRPr lang="en-US" dirty="0" smtClean="0"/>
          </a:p>
          <a:p>
            <a:r>
              <a:rPr lang="en-US" dirty="0" smtClean="0"/>
              <a:t>Click</a:t>
            </a:r>
            <a:r>
              <a:rPr lang="en-US" baseline="0" dirty="0" smtClean="0"/>
              <a:t> on tab. Copy to create a new one.</a:t>
            </a:r>
            <a:br>
              <a:rPr lang="en-US" baseline="0" dirty="0" smtClean="0"/>
            </a:br>
            <a:r>
              <a:rPr lang="en-US" baseline="0" dirty="0" smtClean="0"/>
              <a:t/>
            </a:r>
            <a:br>
              <a:rPr lang="en-US" baseline="0" dirty="0" smtClean="0"/>
            </a:br>
            <a:r>
              <a:rPr lang="en-US" baseline="0" dirty="0" smtClean="0"/>
              <a:t>Enter Program title, date, etc….</a:t>
            </a:r>
          </a:p>
          <a:p>
            <a:endParaRPr lang="en-US" baseline="0" dirty="0" smtClean="0"/>
          </a:p>
          <a:p>
            <a:r>
              <a:rPr lang="en-US" baseline="0" dirty="0" smtClean="0"/>
              <a:t>Enter two cells</a:t>
            </a:r>
          </a:p>
          <a:p>
            <a:endParaRPr lang="en-US" baseline="0" dirty="0" smtClean="0"/>
          </a:p>
          <a:p>
            <a:r>
              <a:rPr lang="en-US" baseline="0" dirty="0" smtClean="0"/>
              <a:t>Look at a populated, completed tabulation sheet.</a:t>
            </a:r>
          </a:p>
          <a:p>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27</a:t>
            </a:fld>
            <a:endParaRPr lang="en-US"/>
          </a:p>
        </p:txBody>
      </p:sp>
    </p:spTree>
    <p:extLst>
      <p:ext uri="{BB962C8B-B14F-4D97-AF65-F5344CB8AC3E}">
        <p14:creationId xmlns:p14="http://schemas.microsoft.com/office/powerpoint/2010/main" val="1084025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Casey </a:t>
            </a:r>
          </a:p>
          <a:p>
            <a:endParaRPr lang="en-US" dirty="0" smtClean="0"/>
          </a:p>
          <a:p>
            <a:r>
              <a:rPr lang="en-US" dirty="0" smtClean="0"/>
              <a:t>Start entering</a:t>
            </a:r>
            <a:r>
              <a:rPr lang="en-US" baseline="0" dirty="0" smtClean="0"/>
              <a:t> data into the template… As time permits.</a:t>
            </a:r>
          </a:p>
          <a:p>
            <a:endParaRPr lang="en-US" baseline="0" dirty="0" smtClean="0"/>
          </a:p>
          <a:p>
            <a:r>
              <a:rPr lang="en-US" baseline="0" dirty="0" smtClean="0"/>
              <a:t>We can open up one that already has some data in it.</a:t>
            </a:r>
          </a:p>
          <a:p>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28</a:t>
            </a:fld>
            <a:endParaRPr lang="en-US"/>
          </a:p>
        </p:txBody>
      </p:sp>
    </p:spTree>
    <p:extLst>
      <p:ext uri="{BB962C8B-B14F-4D97-AF65-F5344CB8AC3E}">
        <p14:creationId xmlns:p14="http://schemas.microsoft.com/office/powerpoint/2010/main" val="1881151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Casey</a:t>
            </a:r>
          </a:p>
          <a:p>
            <a:endParaRPr lang="en-US" dirty="0" smtClean="0"/>
          </a:p>
          <a:p>
            <a:r>
              <a:rPr lang="en-US" dirty="0" smtClean="0"/>
              <a:t>These are for the two Likert</a:t>
            </a:r>
            <a:r>
              <a:rPr lang="en-US" baseline="0" dirty="0" smtClean="0"/>
              <a:t> style templates – post-test only and retro post then pre</a:t>
            </a:r>
          </a:p>
          <a:p>
            <a:endParaRPr lang="en-US" baseline="0" dirty="0" smtClean="0"/>
          </a:p>
          <a:p>
            <a:r>
              <a:rPr lang="en-US" baseline="0" dirty="0" smtClean="0"/>
              <a:t>We have a retro post then pre version with more participants.</a:t>
            </a:r>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29</a:t>
            </a:fld>
            <a:endParaRPr lang="en-US"/>
          </a:p>
        </p:txBody>
      </p:sp>
    </p:spTree>
    <p:extLst>
      <p:ext uri="{BB962C8B-B14F-4D97-AF65-F5344CB8AC3E}">
        <p14:creationId xmlns:p14="http://schemas.microsoft.com/office/powerpoint/2010/main" val="2460443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a:t>
            </a:r>
          </a:p>
          <a:p>
            <a:endParaRPr lang="en-US" dirty="0" smtClean="0"/>
          </a:p>
          <a:p>
            <a:r>
              <a:rPr lang="en-US" dirty="0" smtClean="0"/>
              <a:t>We will talk about</a:t>
            </a:r>
            <a:r>
              <a:rPr lang="en-US" baseline="0" dirty="0" smtClean="0"/>
              <a:t> all these things today…</a:t>
            </a:r>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3</a:t>
            </a:fld>
            <a:endParaRPr lang="en-US"/>
          </a:p>
        </p:txBody>
      </p:sp>
    </p:spTree>
    <p:extLst>
      <p:ext uri="{BB962C8B-B14F-4D97-AF65-F5344CB8AC3E}">
        <p14:creationId xmlns:p14="http://schemas.microsoft.com/office/powerpoint/2010/main" val="3016904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Casey</a:t>
            </a:r>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30</a:t>
            </a:fld>
            <a:endParaRPr lang="en-US"/>
          </a:p>
        </p:txBody>
      </p:sp>
    </p:spTree>
    <p:extLst>
      <p:ext uri="{BB962C8B-B14F-4D97-AF65-F5344CB8AC3E}">
        <p14:creationId xmlns:p14="http://schemas.microsoft.com/office/powerpoint/2010/main" val="2753824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Casey</a:t>
            </a:r>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31</a:t>
            </a:fld>
            <a:endParaRPr lang="en-US"/>
          </a:p>
        </p:txBody>
      </p:sp>
    </p:spTree>
    <p:extLst>
      <p:ext uri="{BB962C8B-B14F-4D97-AF65-F5344CB8AC3E}">
        <p14:creationId xmlns:p14="http://schemas.microsoft.com/office/powerpoint/2010/main" val="30005457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Casey</a:t>
            </a:r>
          </a:p>
          <a:p>
            <a:endParaRPr lang="en-US" dirty="0" smtClean="0"/>
          </a:p>
          <a:p>
            <a:r>
              <a:rPr lang="en-US" dirty="0" smtClean="0"/>
              <a:t>Share how</a:t>
            </a:r>
            <a:r>
              <a:rPr lang="en-US" baseline="0" dirty="0" smtClean="0"/>
              <a:t> data can be utilized to create impact statements and show/report data.</a:t>
            </a:r>
          </a:p>
          <a:p>
            <a:endParaRPr lang="en-US" baseline="0" dirty="0" smtClean="0"/>
          </a:p>
          <a:p>
            <a:r>
              <a:rPr lang="en-US" baseline="0" dirty="0" smtClean="0"/>
              <a:t>Refer to the handout and create some sample statements…</a:t>
            </a:r>
          </a:p>
          <a:p>
            <a:endParaRPr lang="en-US" baseline="0" dirty="0" smtClean="0"/>
          </a:p>
          <a:p>
            <a:r>
              <a:rPr lang="en-US" baseline="0" dirty="0" smtClean="0"/>
              <a:t>I’ll type some up for the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32</a:t>
            </a:fld>
            <a:endParaRPr lang="en-US"/>
          </a:p>
        </p:txBody>
      </p:sp>
    </p:spTree>
    <p:extLst>
      <p:ext uri="{BB962C8B-B14F-4D97-AF65-F5344CB8AC3E}">
        <p14:creationId xmlns:p14="http://schemas.microsoft.com/office/powerpoint/2010/main" val="459261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Casey</a:t>
            </a:r>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33</a:t>
            </a:fld>
            <a:endParaRPr lang="en-US"/>
          </a:p>
        </p:txBody>
      </p:sp>
    </p:spTree>
    <p:extLst>
      <p:ext uri="{BB962C8B-B14F-4D97-AF65-F5344CB8AC3E}">
        <p14:creationId xmlns:p14="http://schemas.microsoft.com/office/powerpoint/2010/main" val="20005028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Casey</a:t>
            </a:r>
          </a:p>
        </p:txBody>
      </p:sp>
      <p:sp>
        <p:nvSpPr>
          <p:cNvPr id="4" name="Slide Number Placeholder 3"/>
          <p:cNvSpPr>
            <a:spLocks noGrp="1"/>
          </p:cNvSpPr>
          <p:nvPr>
            <p:ph type="sldNum" sz="quarter" idx="10"/>
          </p:nvPr>
        </p:nvSpPr>
        <p:spPr/>
        <p:txBody>
          <a:bodyPr/>
          <a:lstStyle/>
          <a:p>
            <a:fld id="{7DA1AD90-7DD7-4843-BBB1-582E4B9BD459}" type="slidenum">
              <a:rPr lang="en-US" smtClean="0"/>
              <a:t>34</a:t>
            </a:fld>
            <a:endParaRPr lang="en-US"/>
          </a:p>
        </p:txBody>
      </p:sp>
    </p:spTree>
    <p:extLst>
      <p:ext uri="{BB962C8B-B14F-4D97-AF65-F5344CB8AC3E}">
        <p14:creationId xmlns:p14="http://schemas.microsoft.com/office/powerpoint/2010/main" val="1103242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Casey</a:t>
            </a:r>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35</a:t>
            </a:fld>
            <a:endParaRPr lang="en-US"/>
          </a:p>
        </p:txBody>
      </p:sp>
    </p:spTree>
    <p:extLst>
      <p:ext uri="{BB962C8B-B14F-4D97-AF65-F5344CB8AC3E}">
        <p14:creationId xmlns:p14="http://schemas.microsoft.com/office/powerpoint/2010/main" val="32232774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p>
          <a:p>
            <a:endParaRPr lang="en-US" dirty="0" smtClean="0"/>
          </a:p>
          <a:p>
            <a:r>
              <a:rPr lang="en-US" dirty="0" smtClean="0"/>
              <a:t>Calculation</a:t>
            </a:r>
            <a:r>
              <a:rPr lang="en-US" baseline="0" dirty="0" smtClean="0"/>
              <a:t> Template for CCRPI surveys created – specific to surveys.</a:t>
            </a:r>
          </a:p>
          <a:p>
            <a:endParaRPr lang="en-US" baseline="0" dirty="0" smtClean="0"/>
          </a:p>
          <a:p>
            <a:r>
              <a:rPr lang="en-US" baseline="0" dirty="0" smtClean="0"/>
              <a:t>We will create templates in the future. Let us know if you need help!</a:t>
            </a:r>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36</a:t>
            </a:fld>
            <a:endParaRPr lang="en-US"/>
          </a:p>
        </p:txBody>
      </p:sp>
    </p:spTree>
    <p:extLst>
      <p:ext uri="{BB962C8B-B14F-4D97-AF65-F5344CB8AC3E}">
        <p14:creationId xmlns:p14="http://schemas.microsoft.com/office/powerpoint/2010/main" val="9703279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37</a:t>
            </a:fld>
            <a:endParaRPr lang="en-US"/>
          </a:p>
        </p:txBody>
      </p:sp>
    </p:spTree>
    <p:extLst>
      <p:ext uri="{BB962C8B-B14F-4D97-AF65-F5344CB8AC3E}">
        <p14:creationId xmlns:p14="http://schemas.microsoft.com/office/powerpoint/2010/main" val="32942484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38</a:t>
            </a:fld>
            <a:endParaRPr lang="en-US"/>
          </a:p>
        </p:txBody>
      </p:sp>
    </p:spTree>
    <p:extLst>
      <p:ext uri="{BB962C8B-B14F-4D97-AF65-F5344CB8AC3E}">
        <p14:creationId xmlns:p14="http://schemas.microsoft.com/office/powerpoint/2010/main" val="1653211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40</a:t>
            </a:fld>
            <a:endParaRPr lang="en-US"/>
          </a:p>
        </p:txBody>
      </p:sp>
    </p:spTree>
    <p:extLst>
      <p:ext uri="{BB962C8B-B14F-4D97-AF65-F5344CB8AC3E}">
        <p14:creationId xmlns:p14="http://schemas.microsoft.com/office/powerpoint/2010/main" val="4098496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a:t>
            </a:r>
          </a:p>
          <a:p>
            <a:r>
              <a:rPr lang="en-US" dirty="0" smtClean="0"/>
              <a:t>Note – These resources were developed in</a:t>
            </a:r>
            <a:r>
              <a:rPr lang="en-US" baseline="0" dirty="0" smtClean="0"/>
              <a:t> collaboration with Dr. Nick.</a:t>
            </a:r>
          </a:p>
          <a:p>
            <a:endParaRPr lang="en-US" baseline="0" dirty="0" smtClean="0"/>
          </a:p>
          <a:p>
            <a:r>
              <a:rPr lang="en-US" baseline="0" dirty="0" smtClean="0"/>
              <a:t>The templates we will discuss today are useful for gathering short term data on a single day of programming.</a:t>
            </a:r>
          </a:p>
          <a:p>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4</a:t>
            </a:fld>
            <a:endParaRPr lang="en-US"/>
          </a:p>
        </p:txBody>
      </p:sp>
    </p:spTree>
    <p:extLst>
      <p:ext uri="{BB962C8B-B14F-4D97-AF65-F5344CB8AC3E}">
        <p14:creationId xmlns:p14="http://schemas.microsoft.com/office/powerpoint/2010/main" val="34258018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UF/IFAS Extension girls:</a:t>
            </a:r>
          </a:p>
          <a:p>
            <a:endParaRPr lang="en-US" dirty="0" smtClean="0"/>
          </a:p>
          <a:p>
            <a:r>
              <a:rPr lang="en-US" dirty="0" smtClean="0"/>
              <a:t>So</a:t>
            </a:r>
            <a:r>
              <a:rPr lang="en-US" baseline="0" dirty="0" smtClean="0"/>
              <a:t> basically, this slide says it all.  The proof is in the pudding.  We were first trained at a conference in Georgia, and when we went back to Florida, our minds were blown at the simplicity of this system for program evaluation.  We were anxious to put it to work and see if it is as good as it sounds.  And the truth is, it was….</a:t>
            </a:r>
          </a:p>
          <a:p>
            <a:endParaRPr lang="en-US" baseline="0" dirty="0" smtClean="0"/>
          </a:p>
          <a:p>
            <a:r>
              <a:rPr lang="en-US" baseline="0" dirty="0" smtClean="0"/>
              <a:t>We started using the system in our three counties, and once we were satisfied we pitched it to our 16 county administrative extension district for a volunteer training program.  They loved it, and now we are using it to show district wide impact for: </a:t>
            </a:r>
            <a:endParaRPr lang="en-US" dirty="0" smtClean="0"/>
          </a:p>
          <a:p>
            <a:pPr lvl="1"/>
            <a:r>
              <a:rPr lang="en-US" dirty="0" smtClean="0"/>
              <a:t>Counselor training </a:t>
            </a:r>
          </a:p>
          <a:p>
            <a:pPr lvl="1"/>
            <a:r>
              <a:rPr lang="en-US" dirty="0" smtClean="0"/>
              <a:t>The Florida 4-H Tropicana Public Speaking program</a:t>
            </a:r>
          </a:p>
          <a:p>
            <a:pPr lvl="1"/>
            <a:r>
              <a:rPr lang="en-US" dirty="0" smtClean="0"/>
              <a:t>End of year volunteer/club member survey</a:t>
            </a:r>
          </a:p>
          <a:p>
            <a:pPr lvl="1"/>
            <a:r>
              <a:rPr lang="en-US" dirty="0" smtClean="0"/>
              <a:t>Ag awareness programs</a:t>
            </a:r>
          </a:p>
          <a:p>
            <a:pPr lvl="1"/>
            <a:r>
              <a:rPr lang="en-US" dirty="0" smtClean="0"/>
              <a:t>Volunteer training programs</a:t>
            </a:r>
          </a:p>
          <a:p>
            <a:r>
              <a:rPr lang="en-US" dirty="0" smtClean="0"/>
              <a:t>We have also begun evaluating</a:t>
            </a:r>
            <a:r>
              <a:rPr lang="en-US" baseline="0" dirty="0" smtClean="0"/>
              <a:t> a state-wide volunteer training program, and a state SPIN club pilot with this system.  </a:t>
            </a:r>
          </a:p>
          <a:p>
            <a:endParaRPr lang="en-US" baseline="0" dirty="0" smtClean="0"/>
          </a:p>
          <a:p>
            <a:r>
              <a:rPr lang="en-US" baseline="0" dirty="0" smtClean="0"/>
              <a:t>So, as you can see, we are big fans of this system for program evaluation, but we knew we had a winner when after one 15 minute abstract session at our state meeting last year, we were getting questions for other district directors and agents in other program areas.  So, the program is not only easy to use, and easy to report from, and is translatable across a variety of programs and program areas.</a:t>
            </a:r>
          </a:p>
          <a:p>
            <a:endParaRPr lang="en-US" baseline="0" dirty="0" smtClean="0"/>
          </a:p>
          <a:p>
            <a:r>
              <a:rPr lang="en-US" baseline="0" dirty="0" smtClean="0"/>
              <a:t>We’ve been very clear from the get-go that all the credit for program development goes to our friends from UGA, to whom we are so thankful for sharing this opportunity with us, and we are extremely grateful for the continued support they’ve shown us as we modified their spread sheets, and templates to accommodate our needs. We now have templates and spread sheets that will calculate data for anything from 1-10 questions and 1-1500 participants.  That’s beneficial when we are looking at district and state-wide programs with hundreds of participants.  Many members of our office staff have been trained to input data, and they prefer this system to hand grading pre and post tests and creating their own spread sheets as we were in the past, so ….</a:t>
            </a:r>
            <a:endParaRPr lang="en-US" dirty="0" smtClean="0"/>
          </a:p>
          <a:p>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42</a:t>
            </a:fld>
            <a:endParaRPr lang="en-US"/>
          </a:p>
        </p:txBody>
      </p:sp>
    </p:spTree>
    <p:extLst>
      <p:ext uri="{BB962C8B-B14F-4D97-AF65-F5344CB8AC3E}">
        <p14:creationId xmlns:p14="http://schemas.microsoft.com/office/powerpoint/2010/main" val="30916467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UF/IFAS Extension girls:</a:t>
            </a:r>
          </a:p>
          <a:p>
            <a:endParaRPr lang="en-US" dirty="0" smtClean="0"/>
          </a:p>
          <a:p>
            <a:r>
              <a:rPr lang="en-US" dirty="0" smtClean="0"/>
              <a:t>As</a:t>
            </a:r>
            <a:r>
              <a:rPr lang="en-US" baseline="0" dirty="0" smtClean="0"/>
              <a:t> a</a:t>
            </a:r>
            <a:r>
              <a:rPr lang="en-US" dirty="0" smtClean="0"/>
              <a:t>nyone who knows us,</a:t>
            </a:r>
            <a:r>
              <a:rPr lang="en-US" baseline="0" dirty="0" smtClean="0"/>
              <a:t> quickly finds, we’re very skeptical about “magic cures” to our extension ills, but after a taste test of this program, we can say, we like it.  We really like it.</a:t>
            </a:r>
          </a:p>
          <a:p>
            <a:endParaRPr lang="en-US" baseline="0" dirty="0" smtClean="0"/>
          </a:p>
          <a:p>
            <a:endParaRPr lang="en-US" baseline="0" dirty="0" smtClean="0"/>
          </a:p>
          <a:p>
            <a:r>
              <a:rPr lang="en-US" baseline="0" smtClean="0"/>
              <a:t>Questions…..</a:t>
            </a:r>
            <a:endParaRPr lang="en-US" dirty="0" smtClean="0"/>
          </a:p>
        </p:txBody>
      </p:sp>
      <p:sp>
        <p:nvSpPr>
          <p:cNvPr id="4" name="Slide Number Placeholder 3"/>
          <p:cNvSpPr>
            <a:spLocks noGrp="1"/>
          </p:cNvSpPr>
          <p:nvPr>
            <p:ph type="sldNum" sz="quarter" idx="10"/>
          </p:nvPr>
        </p:nvSpPr>
        <p:spPr/>
        <p:txBody>
          <a:bodyPr/>
          <a:lstStyle/>
          <a:p>
            <a:fld id="{7DA1AD90-7DD7-4843-BBB1-582E4B9BD459}" type="slidenum">
              <a:rPr lang="en-US" smtClean="0"/>
              <a:t>43</a:t>
            </a:fld>
            <a:endParaRPr lang="en-US"/>
          </a:p>
        </p:txBody>
      </p:sp>
    </p:spTree>
    <p:extLst>
      <p:ext uri="{BB962C8B-B14F-4D97-AF65-F5344CB8AC3E}">
        <p14:creationId xmlns:p14="http://schemas.microsoft.com/office/powerpoint/2010/main" val="215866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a:t>
            </a:r>
          </a:p>
          <a:p>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5</a:t>
            </a:fld>
            <a:endParaRPr lang="en-US"/>
          </a:p>
        </p:txBody>
      </p:sp>
    </p:spTree>
    <p:extLst>
      <p:ext uri="{BB962C8B-B14F-4D97-AF65-F5344CB8AC3E}">
        <p14:creationId xmlns:p14="http://schemas.microsoft.com/office/powerpoint/2010/main" val="3680346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a:t>
            </a:r>
          </a:p>
          <a:p>
            <a:endParaRPr lang="en-US" dirty="0" smtClean="0"/>
          </a:p>
          <a:p>
            <a:r>
              <a:rPr lang="en-US" dirty="0" smtClean="0"/>
              <a:t>Ask them why they want to gather data?</a:t>
            </a:r>
            <a:r>
              <a:rPr lang="en-US" baseline="0" dirty="0" smtClean="0"/>
              <a:t> Who’s it for? What do you plan to do with it? These are all big questions we won’t answer today.</a:t>
            </a:r>
          </a:p>
          <a:p>
            <a:r>
              <a:rPr lang="en-US" baseline="0" dirty="0" smtClean="0"/>
              <a:t>Today we’re focusing on a simple method of gathering data, that is adjustable to a variety of programs. </a:t>
            </a:r>
          </a:p>
          <a:p>
            <a:endParaRPr lang="en-US" baseline="0" dirty="0" smtClean="0"/>
          </a:p>
          <a:p>
            <a:r>
              <a:rPr lang="en-US" baseline="0" dirty="0" smtClean="0"/>
              <a:t>Begin with the end in mind.</a:t>
            </a:r>
          </a:p>
          <a:p>
            <a:endParaRPr lang="en-US" baseline="0" dirty="0" smtClean="0"/>
          </a:p>
          <a:p>
            <a:r>
              <a:rPr lang="en-US" baseline="0" dirty="0" smtClean="0"/>
              <a:t>Is this to publicize your positive impact or two help improve your program</a:t>
            </a:r>
            <a:endParaRPr lang="en-US" dirty="0" smtClean="0"/>
          </a:p>
          <a:p>
            <a:endParaRPr lang="en-US" dirty="0" smtClean="0"/>
          </a:p>
          <a:p>
            <a:r>
              <a:rPr lang="en-US" dirty="0" smtClean="0"/>
              <a:t>Process – how did we do?</a:t>
            </a:r>
          </a:p>
          <a:p>
            <a:r>
              <a:rPr lang="en-US" dirty="0" smtClean="0"/>
              <a:t>Outcome</a:t>
            </a:r>
            <a:r>
              <a:rPr lang="en-US" baseline="0" dirty="0" smtClean="0"/>
              <a:t> – did your learner/stakeholder/participant they learn as a result of it?</a:t>
            </a:r>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6</a:t>
            </a:fld>
            <a:endParaRPr lang="en-US"/>
          </a:p>
        </p:txBody>
      </p:sp>
    </p:spTree>
    <p:extLst>
      <p:ext uri="{BB962C8B-B14F-4D97-AF65-F5344CB8AC3E}">
        <p14:creationId xmlns:p14="http://schemas.microsoft.com/office/powerpoint/2010/main" val="2575463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7</a:t>
            </a:fld>
            <a:endParaRPr lang="en-US"/>
          </a:p>
        </p:txBody>
      </p:sp>
    </p:spTree>
    <p:extLst>
      <p:ext uri="{BB962C8B-B14F-4D97-AF65-F5344CB8AC3E}">
        <p14:creationId xmlns:p14="http://schemas.microsoft.com/office/powerpoint/2010/main" val="2575463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p>
          <a:p>
            <a:endParaRPr lang="en-US" dirty="0" smtClean="0"/>
          </a:p>
          <a:p>
            <a:r>
              <a:rPr lang="en-US" dirty="0" smtClean="0"/>
              <a:t>Hypothesis</a:t>
            </a:r>
            <a:r>
              <a:rPr lang="en-US" baseline="0" dirty="0" smtClean="0"/>
              <a:t> – you have a question you want to answer - if kids participate in this program, they’ll have this result</a:t>
            </a:r>
          </a:p>
          <a:p>
            <a:endParaRPr lang="en-US" baseline="0" dirty="0" smtClean="0"/>
          </a:p>
          <a:p>
            <a:r>
              <a:rPr lang="en-US" baseline="0" dirty="0" smtClean="0"/>
              <a:t>Generalize – if you implement this program exactly the way we did, your kids will have these outcomes </a:t>
            </a:r>
            <a:endParaRPr lang="en-US" dirty="0"/>
          </a:p>
        </p:txBody>
      </p:sp>
      <p:sp>
        <p:nvSpPr>
          <p:cNvPr id="4" name="Slide Number Placeholder 3"/>
          <p:cNvSpPr>
            <a:spLocks noGrp="1"/>
          </p:cNvSpPr>
          <p:nvPr>
            <p:ph type="sldNum" sz="quarter" idx="10"/>
          </p:nvPr>
        </p:nvSpPr>
        <p:spPr/>
        <p:txBody>
          <a:bodyPr/>
          <a:lstStyle/>
          <a:p>
            <a:fld id="{7DA1AD90-7DD7-4843-BBB1-582E4B9BD459}" type="slidenum">
              <a:rPr lang="en-US" smtClean="0"/>
              <a:t>8</a:t>
            </a:fld>
            <a:endParaRPr lang="en-US"/>
          </a:p>
        </p:txBody>
      </p:sp>
    </p:spTree>
    <p:extLst>
      <p:ext uri="{BB962C8B-B14F-4D97-AF65-F5344CB8AC3E}">
        <p14:creationId xmlns:p14="http://schemas.microsoft.com/office/powerpoint/2010/main" val="2296231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Jennifer</a:t>
            </a:r>
          </a:p>
          <a:p>
            <a:endParaRPr lang="en-US" baseline="0" dirty="0" smtClean="0"/>
          </a:p>
          <a:p>
            <a:r>
              <a:rPr lang="en-US" baseline="0" dirty="0" smtClean="0"/>
              <a:t>There are many other evaluation terms that come into play when doing program evaluation, but these are the main ones we will use today. </a:t>
            </a:r>
          </a:p>
          <a:p>
            <a:endParaRPr lang="en-US" baseline="0" dirty="0" smtClean="0"/>
          </a:p>
          <a:p>
            <a:r>
              <a:rPr lang="en-US" baseline="0" dirty="0" smtClean="0"/>
              <a:t>The big thing to remember is outcomes are the BENEFIT where </a:t>
            </a:r>
          </a:p>
          <a:p>
            <a:r>
              <a:rPr lang="en-US" baseline="0" dirty="0" smtClean="0"/>
              <a:t>outputs are the NUMBER of activities provided. </a:t>
            </a:r>
          </a:p>
          <a:p>
            <a:r>
              <a:rPr lang="en-US" baseline="0" dirty="0" smtClean="0"/>
              <a:t>We are looking at benefit to the participant.</a:t>
            </a:r>
          </a:p>
        </p:txBody>
      </p:sp>
      <p:sp>
        <p:nvSpPr>
          <p:cNvPr id="4" name="Slide Number Placeholder 3"/>
          <p:cNvSpPr>
            <a:spLocks noGrp="1"/>
          </p:cNvSpPr>
          <p:nvPr>
            <p:ph type="sldNum" sz="quarter" idx="10"/>
          </p:nvPr>
        </p:nvSpPr>
        <p:spPr/>
        <p:txBody>
          <a:bodyPr/>
          <a:lstStyle/>
          <a:p>
            <a:fld id="{7DA1AD90-7DD7-4843-BBB1-582E4B9BD459}" type="slidenum">
              <a:rPr lang="en-US" smtClean="0"/>
              <a:t>9</a:t>
            </a:fld>
            <a:endParaRPr lang="en-US"/>
          </a:p>
        </p:txBody>
      </p:sp>
    </p:spTree>
    <p:extLst>
      <p:ext uri="{BB962C8B-B14F-4D97-AF65-F5344CB8AC3E}">
        <p14:creationId xmlns:p14="http://schemas.microsoft.com/office/powerpoint/2010/main" val="812097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01D0FE1-A8B5-0743-A476-166FFD074E24}" type="datetimeFigureOut">
              <a:rPr lang="en-US" smtClean="0"/>
              <a:pPr>
                <a:defRPr/>
              </a:pPr>
              <a:t>10/30/2014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5B65ED8-B315-C644-9AFE-115BFAB9FF22}" type="slidenum">
              <a:rPr lang="en-US" smtClean="0"/>
              <a:pPr>
                <a:defRPr/>
              </a:pPr>
              <a:t>‹#›</a:t>
            </a:fld>
            <a:endParaRPr lang="en-US"/>
          </a:p>
        </p:txBody>
      </p:sp>
    </p:spTree>
    <p:extLst>
      <p:ext uri="{BB962C8B-B14F-4D97-AF65-F5344CB8AC3E}">
        <p14:creationId xmlns:p14="http://schemas.microsoft.com/office/powerpoint/2010/main" val="1409231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552B66F-B631-EB44-917B-4467E4BCF815}" type="datetimeFigureOut">
              <a:rPr lang="en-US" smtClean="0"/>
              <a:pPr>
                <a:defRPr/>
              </a:pPr>
              <a:t>10/30/2014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8C8CB38-5636-9548-BF4D-80E443532780}" type="slidenum">
              <a:rPr lang="en-US" smtClean="0"/>
              <a:pPr>
                <a:defRPr/>
              </a:pPr>
              <a:t>‹#›</a:t>
            </a:fld>
            <a:endParaRPr lang="en-US"/>
          </a:p>
        </p:txBody>
      </p:sp>
    </p:spTree>
    <p:extLst>
      <p:ext uri="{BB962C8B-B14F-4D97-AF65-F5344CB8AC3E}">
        <p14:creationId xmlns:p14="http://schemas.microsoft.com/office/powerpoint/2010/main" val="2775922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24839F8-BF5B-9E44-8E06-F33086DAB505}" type="datetimeFigureOut">
              <a:rPr lang="en-US" smtClean="0"/>
              <a:pPr>
                <a:defRPr/>
              </a:pPr>
              <a:t>10/30/2014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0608CE3-A877-9642-88CA-9AD9F5E06B28}" type="slidenum">
              <a:rPr lang="en-US" smtClean="0"/>
              <a:pPr>
                <a:defRPr/>
              </a:pPr>
              <a:t>‹#›</a:t>
            </a:fld>
            <a:endParaRPr lang="en-US"/>
          </a:p>
        </p:txBody>
      </p:sp>
    </p:spTree>
    <p:extLst>
      <p:ext uri="{BB962C8B-B14F-4D97-AF65-F5344CB8AC3E}">
        <p14:creationId xmlns:p14="http://schemas.microsoft.com/office/powerpoint/2010/main" val="1649060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40A5E30-363A-9744-A1BC-13A19A4E7950}" type="datetimeFigureOut">
              <a:rPr lang="en-US" smtClean="0"/>
              <a:pPr>
                <a:defRPr/>
              </a:pPr>
              <a:t>10/30/2014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E0223BF-B03A-DF40-8AAD-41DA21E2A540}" type="slidenum">
              <a:rPr lang="en-US" smtClean="0"/>
              <a:pPr>
                <a:defRPr/>
              </a:pPr>
              <a:t>‹#›</a:t>
            </a:fld>
            <a:endParaRPr lang="en-US"/>
          </a:p>
        </p:txBody>
      </p:sp>
    </p:spTree>
    <p:extLst>
      <p:ext uri="{BB962C8B-B14F-4D97-AF65-F5344CB8AC3E}">
        <p14:creationId xmlns:p14="http://schemas.microsoft.com/office/powerpoint/2010/main" val="1254440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343278D-9AA8-C242-A69A-04A9589EFEC5}" type="datetimeFigureOut">
              <a:rPr lang="en-US" smtClean="0"/>
              <a:pPr>
                <a:defRPr/>
              </a:pPr>
              <a:t>10/30/2014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7DBA6A-205A-FA48-B982-2239D4CA9AE8}" type="slidenum">
              <a:rPr lang="en-US" smtClean="0"/>
              <a:pPr>
                <a:defRPr/>
              </a:pPr>
              <a:t>‹#›</a:t>
            </a:fld>
            <a:endParaRPr lang="en-US"/>
          </a:p>
        </p:txBody>
      </p:sp>
    </p:spTree>
    <p:extLst>
      <p:ext uri="{BB962C8B-B14F-4D97-AF65-F5344CB8AC3E}">
        <p14:creationId xmlns:p14="http://schemas.microsoft.com/office/powerpoint/2010/main" val="129012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2D092EF-6AC4-F745-9CF5-4A754BC9576E}" type="datetimeFigureOut">
              <a:rPr lang="en-US" smtClean="0"/>
              <a:pPr>
                <a:defRPr/>
              </a:pPr>
              <a:t>10/30/2014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98B9203-F387-2D4E-AFED-2362FFA397F7}" type="slidenum">
              <a:rPr lang="en-US" smtClean="0"/>
              <a:pPr>
                <a:defRPr/>
              </a:pPr>
              <a:t>‹#›</a:t>
            </a:fld>
            <a:endParaRPr lang="en-US"/>
          </a:p>
        </p:txBody>
      </p:sp>
    </p:spTree>
    <p:extLst>
      <p:ext uri="{BB962C8B-B14F-4D97-AF65-F5344CB8AC3E}">
        <p14:creationId xmlns:p14="http://schemas.microsoft.com/office/powerpoint/2010/main" val="886554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B381C32-1918-864A-96CE-B6DD059F3DC6}" type="datetimeFigureOut">
              <a:rPr lang="en-US" smtClean="0"/>
              <a:pPr>
                <a:defRPr/>
              </a:pPr>
              <a:t>10/30/2014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400CEF7-EA40-0242-ABE6-D40D3189102F}" type="slidenum">
              <a:rPr lang="en-US" smtClean="0"/>
              <a:pPr>
                <a:defRPr/>
              </a:pPr>
              <a:t>‹#›</a:t>
            </a:fld>
            <a:endParaRPr lang="en-US"/>
          </a:p>
        </p:txBody>
      </p:sp>
    </p:spTree>
    <p:extLst>
      <p:ext uri="{BB962C8B-B14F-4D97-AF65-F5344CB8AC3E}">
        <p14:creationId xmlns:p14="http://schemas.microsoft.com/office/powerpoint/2010/main" val="300526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7B0B8D5D-3954-F54D-BBC0-0CE5272992D7}" type="datetimeFigureOut">
              <a:rPr lang="en-US" smtClean="0"/>
              <a:pPr>
                <a:defRPr/>
              </a:pPr>
              <a:t>10/30/2014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D7B3A55-5D29-524C-A4E6-59EF610B0621}" type="slidenum">
              <a:rPr lang="en-US" smtClean="0"/>
              <a:pPr>
                <a:defRPr/>
              </a:pPr>
              <a:t>‹#›</a:t>
            </a:fld>
            <a:endParaRPr lang="en-US"/>
          </a:p>
        </p:txBody>
      </p:sp>
    </p:spTree>
    <p:extLst>
      <p:ext uri="{BB962C8B-B14F-4D97-AF65-F5344CB8AC3E}">
        <p14:creationId xmlns:p14="http://schemas.microsoft.com/office/powerpoint/2010/main" val="3336133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43285F2-B0F5-4242-98C8-BE7454934393}" type="datetimeFigureOut">
              <a:rPr lang="en-US" smtClean="0"/>
              <a:pPr>
                <a:defRPr/>
              </a:pPr>
              <a:t>10/30/2014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51EB4EF-072A-6D4C-90FE-01FB7D9D56EA}" type="slidenum">
              <a:rPr lang="en-US" smtClean="0"/>
              <a:pPr>
                <a:defRPr/>
              </a:pPr>
              <a:t>‹#›</a:t>
            </a:fld>
            <a:endParaRPr lang="en-US"/>
          </a:p>
        </p:txBody>
      </p:sp>
    </p:spTree>
    <p:extLst>
      <p:ext uri="{BB962C8B-B14F-4D97-AF65-F5344CB8AC3E}">
        <p14:creationId xmlns:p14="http://schemas.microsoft.com/office/powerpoint/2010/main" val="1653830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41B246D-7F89-B54C-9CC1-9B897B2F8818}" type="datetimeFigureOut">
              <a:rPr lang="en-US" smtClean="0"/>
              <a:pPr>
                <a:defRPr/>
              </a:pPr>
              <a:t>10/30/2014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710415-8FB6-2E4C-9871-5C72B1C84C0A}" type="slidenum">
              <a:rPr lang="en-US" smtClean="0"/>
              <a:pPr>
                <a:defRPr/>
              </a:pPr>
              <a:t>‹#›</a:t>
            </a:fld>
            <a:endParaRPr lang="en-US"/>
          </a:p>
        </p:txBody>
      </p:sp>
    </p:spTree>
    <p:extLst>
      <p:ext uri="{BB962C8B-B14F-4D97-AF65-F5344CB8AC3E}">
        <p14:creationId xmlns:p14="http://schemas.microsoft.com/office/powerpoint/2010/main" val="1053093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6202C2F-33F1-EC41-8410-749D9F8AF427}" type="datetimeFigureOut">
              <a:rPr lang="en-US" smtClean="0"/>
              <a:pPr>
                <a:defRPr/>
              </a:pPr>
              <a:t>10/30/2014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6B64E8A-B6F7-0F49-B8E8-AF99DF779410}" type="slidenum">
              <a:rPr lang="en-US" smtClean="0"/>
              <a:pPr>
                <a:defRPr/>
              </a:pPr>
              <a:t>‹#›</a:t>
            </a:fld>
            <a:endParaRPr lang="en-US"/>
          </a:p>
        </p:txBody>
      </p:sp>
    </p:spTree>
    <p:extLst>
      <p:ext uri="{BB962C8B-B14F-4D97-AF65-F5344CB8AC3E}">
        <p14:creationId xmlns:p14="http://schemas.microsoft.com/office/powerpoint/2010/main" val="3404030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72ED405-8BD7-8742-8457-09AAEE63B22C}" type="datetimeFigureOut">
              <a:rPr lang="en-US" smtClean="0"/>
              <a:pPr>
                <a:defRPr/>
              </a:pPr>
              <a:t>10/30/2014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2B0917C-B3A1-7945-AE24-6CB4641C02F9}" type="slidenum">
              <a:rPr lang="en-US" smtClean="0"/>
              <a:pPr>
                <a:defRPr/>
              </a:pPr>
              <a:t>‹#›</a:t>
            </a:fld>
            <a:endParaRPr lang="en-US"/>
          </a:p>
        </p:txBody>
      </p:sp>
    </p:spTree>
    <p:extLst>
      <p:ext uri="{BB962C8B-B14F-4D97-AF65-F5344CB8AC3E}">
        <p14:creationId xmlns:p14="http://schemas.microsoft.com/office/powerpoint/2010/main" val="29280381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hyperlink" Target="mailto:jbuckley@uga.edu" TargetMode="External"/><Relationship Id="rId2" Type="http://schemas.openxmlformats.org/officeDocument/2006/relationships/hyperlink" Target="http://www.georgia4h.org/evaluationresources"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mailto:jbrown10@uga.edu"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jbuckley@uga.edu" TargetMode="External"/><Relationship Id="rId2" Type="http://schemas.openxmlformats.org/officeDocument/2006/relationships/hyperlink" Target="mailto:cherryw@ufl.edu"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mailto:ncrawson@ufl.edu"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4083" y="551794"/>
            <a:ext cx="7772400" cy="2250798"/>
          </a:xfrm>
        </p:spPr>
        <p:txBody>
          <a:bodyPr>
            <a:noAutofit/>
          </a:bodyPr>
          <a:lstStyle/>
          <a:p>
            <a:r>
              <a:rPr lang="en-US" sz="5000" b="1" dirty="0" smtClean="0">
                <a:latin typeface="Cambria" pitchFamily="18" charset="0"/>
              </a:rPr>
              <a:t>Simple Survey Resources</a:t>
            </a:r>
            <a:endParaRPr lang="en-US" sz="5000" b="1" dirty="0">
              <a:latin typeface="Cambria" pitchFamily="18" charset="0"/>
            </a:endParaRPr>
          </a:p>
        </p:txBody>
      </p:sp>
      <p:sp>
        <p:nvSpPr>
          <p:cNvPr id="3" name="Subtitle 2"/>
          <p:cNvSpPr>
            <a:spLocks noGrp="1"/>
          </p:cNvSpPr>
          <p:nvPr>
            <p:ph type="subTitle" idx="1"/>
          </p:nvPr>
        </p:nvSpPr>
        <p:spPr>
          <a:xfrm>
            <a:off x="1371600" y="2802592"/>
            <a:ext cx="6400800" cy="2191407"/>
          </a:xfrm>
        </p:spPr>
        <p:txBody>
          <a:bodyPr>
            <a:normAutofit/>
          </a:bodyPr>
          <a:lstStyle/>
          <a:p>
            <a:r>
              <a:rPr lang="en-US" i="1" dirty="0" smtClean="0">
                <a:solidFill>
                  <a:schemeClr val="tx1">
                    <a:lumMod val="75000"/>
                    <a:lumOff val="25000"/>
                  </a:schemeClr>
                </a:solidFill>
                <a:latin typeface="Cambria" pitchFamily="18" charset="0"/>
              </a:rPr>
              <a:t>Jeff Buckley, Jennifer Cantwell, Casey Mull, Whitney Cherry, Julie Dillard, Nicole Crawson</a:t>
            </a:r>
          </a:p>
          <a:p>
            <a:endParaRPr lang="en-US" sz="2400" i="1" dirty="0" smtClean="0">
              <a:solidFill>
                <a:schemeClr val="tx1">
                  <a:lumMod val="75000"/>
                  <a:lumOff val="25000"/>
                </a:schemeClr>
              </a:solidFill>
              <a:latin typeface="Cambria" pitchFamily="18" charset="0"/>
            </a:endParaRPr>
          </a:p>
        </p:txBody>
      </p:sp>
      <p:pic>
        <p:nvPicPr>
          <p:cNvPr id="5122" name="Picture 2" descr="C:\Users\jeff\AppData\Local\Microsoft\Windows\Temporary Internet Files\Content.Outlook\1YFEU8OF\IFASExt2013_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Outcomes </a:t>
            </a:r>
            <a:endParaRPr lang="en-US" dirty="0"/>
          </a:p>
        </p:txBody>
      </p:sp>
      <p:sp>
        <p:nvSpPr>
          <p:cNvPr id="3" name="Content Placeholder 2"/>
          <p:cNvSpPr>
            <a:spLocks noGrp="1"/>
          </p:cNvSpPr>
          <p:nvPr>
            <p:ph idx="1"/>
          </p:nvPr>
        </p:nvSpPr>
        <p:spPr>
          <a:xfrm>
            <a:off x="457200" y="1433403"/>
            <a:ext cx="8229600" cy="3909849"/>
          </a:xfrm>
        </p:spPr>
        <p:txBody>
          <a:bodyPr>
            <a:normAutofit/>
          </a:bodyPr>
          <a:lstStyle/>
          <a:p>
            <a:r>
              <a:rPr lang="en-US" dirty="0" smtClean="0"/>
              <a:t>Short-term</a:t>
            </a:r>
          </a:p>
          <a:p>
            <a:pPr lvl="1"/>
            <a:r>
              <a:rPr lang="en-US" dirty="0" smtClean="0"/>
              <a:t>New knowledge, increased skills, changes in attitude or values</a:t>
            </a:r>
          </a:p>
          <a:p>
            <a:r>
              <a:rPr lang="en-US" dirty="0" smtClean="0"/>
              <a:t>Intermediate</a:t>
            </a:r>
          </a:p>
          <a:p>
            <a:pPr lvl="1"/>
            <a:r>
              <a:rPr lang="en-US" dirty="0" smtClean="0"/>
              <a:t>Modified behavior</a:t>
            </a:r>
          </a:p>
          <a:p>
            <a:r>
              <a:rPr lang="en-US" dirty="0" smtClean="0"/>
              <a:t>Long-term</a:t>
            </a:r>
          </a:p>
          <a:p>
            <a:pPr lvl="1"/>
            <a:r>
              <a:rPr lang="en-US" dirty="0" smtClean="0"/>
              <a:t>Improved condition, altered status</a:t>
            </a:r>
            <a:endParaRPr lang="en-US" dirty="0"/>
          </a:p>
          <a:p>
            <a:pPr lvl="1"/>
            <a:endParaRPr lang="en-US" dirty="0"/>
          </a:p>
          <a:p>
            <a:pPr marL="0" indent="0">
              <a:buNone/>
            </a:pPr>
            <a:endParaRPr lang="en-US" dirty="0"/>
          </a:p>
        </p:txBody>
      </p:sp>
      <p:pic>
        <p:nvPicPr>
          <p:cNvPr id="4" name="Picture 2" descr="C:\Users\jeff\AppData\Local\Microsoft\Windows\Temporary Internet Files\Content.Outlook\1YFEU8OF\IFASExt2013_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26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can our surveys measure?</a:t>
            </a:r>
            <a:endParaRPr lang="en-US" dirty="0"/>
          </a:p>
        </p:txBody>
      </p:sp>
      <p:sp>
        <p:nvSpPr>
          <p:cNvPr id="3" name="Content Placeholder 2"/>
          <p:cNvSpPr>
            <a:spLocks noGrp="1"/>
          </p:cNvSpPr>
          <p:nvPr>
            <p:ph idx="1"/>
          </p:nvPr>
        </p:nvSpPr>
        <p:spPr>
          <a:xfrm>
            <a:off x="457200" y="1639613"/>
            <a:ext cx="8229600" cy="3909849"/>
          </a:xfrm>
        </p:spPr>
        <p:txBody>
          <a:bodyPr>
            <a:normAutofit/>
          </a:bodyPr>
          <a:lstStyle/>
          <a:p>
            <a:r>
              <a:rPr lang="en-US" dirty="0" smtClean="0"/>
              <a:t>Short-term Outcomes </a:t>
            </a:r>
          </a:p>
          <a:p>
            <a:pPr lvl="1"/>
            <a:r>
              <a:rPr lang="en-US" dirty="0" smtClean="0"/>
              <a:t>Knowledge</a:t>
            </a:r>
          </a:p>
          <a:p>
            <a:pPr lvl="2"/>
            <a:r>
              <a:rPr lang="en-US" dirty="0" smtClean="0"/>
              <a:t>Increase in knowledge</a:t>
            </a:r>
          </a:p>
          <a:p>
            <a:pPr lvl="2"/>
            <a:r>
              <a:rPr lang="en-US" dirty="0" smtClean="0"/>
              <a:t>Demonstration of knowledge </a:t>
            </a:r>
          </a:p>
          <a:p>
            <a:pPr lvl="1"/>
            <a:r>
              <a:rPr lang="en-US" dirty="0" smtClean="0"/>
              <a:t>Attitude or Values (behavioral intent)</a:t>
            </a:r>
          </a:p>
          <a:p>
            <a:pPr lvl="2"/>
            <a:r>
              <a:rPr lang="en-US" dirty="0" smtClean="0"/>
              <a:t>As a result of intervention, I plan to….</a:t>
            </a:r>
          </a:p>
          <a:p>
            <a:pPr lvl="1"/>
            <a:r>
              <a:rPr lang="en-US" dirty="0" smtClean="0"/>
              <a:t>Skills </a:t>
            </a:r>
          </a:p>
          <a:p>
            <a:pPr marL="457200" lvl="1" indent="0">
              <a:buNone/>
            </a:pPr>
            <a:endParaRPr lang="en-US" dirty="0"/>
          </a:p>
          <a:p>
            <a:pPr marL="0" indent="0">
              <a:buNone/>
            </a:pPr>
            <a:endParaRPr lang="en-US" dirty="0"/>
          </a:p>
        </p:txBody>
      </p:sp>
      <p:pic>
        <p:nvPicPr>
          <p:cNvPr id="4" name="Picture 2" descr="C:\Users\jeff\AppData\Local\Microsoft\Windows\Temporary Internet Files\Content.Outlook\1YFEU8OF\IFASExt2013_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726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a:t>
            </a:r>
            <a:endParaRPr lang="en-US" dirty="0"/>
          </a:p>
        </p:txBody>
      </p:sp>
      <p:sp>
        <p:nvSpPr>
          <p:cNvPr id="3" name="Content Placeholder 2"/>
          <p:cNvSpPr>
            <a:spLocks noGrp="1"/>
          </p:cNvSpPr>
          <p:nvPr>
            <p:ph idx="1"/>
          </p:nvPr>
        </p:nvSpPr>
        <p:spPr/>
        <p:txBody>
          <a:bodyPr/>
          <a:lstStyle/>
          <a:p>
            <a:pPr marL="0" indent="0">
              <a:buNone/>
            </a:pPr>
            <a:endParaRPr lang="en-US" sz="4000" dirty="0" smtClean="0"/>
          </a:p>
          <a:p>
            <a:pPr marL="0" indent="0">
              <a:buNone/>
            </a:pPr>
            <a:endParaRPr lang="en-US" sz="4000" dirty="0"/>
          </a:p>
          <a:p>
            <a:pPr marL="0" indent="0" algn="ctr">
              <a:buNone/>
            </a:pPr>
            <a:r>
              <a:rPr lang="en-US" sz="4800" dirty="0" smtClean="0"/>
              <a:t>Examples from your programs?</a:t>
            </a:r>
          </a:p>
          <a:p>
            <a:pPr marL="457200" lvl="1" indent="0">
              <a:buNone/>
            </a:pPr>
            <a:endParaRPr lang="en-US" dirty="0"/>
          </a:p>
          <a:p>
            <a:endParaRPr lang="en-US" dirty="0"/>
          </a:p>
        </p:txBody>
      </p:sp>
      <p:pic>
        <p:nvPicPr>
          <p:cNvPr id="4" name="Picture 2" descr="C:\Users\jeff\AppData\Local\Microsoft\Windows\Temporary Internet Files\Content.Outlook\1YFEU8OF\IFASExt2013_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673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Measurable Outcomes </a:t>
            </a:r>
            <a:endParaRPr lang="en-US" dirty="0"/>
          </a:p>
        </p:txBody>
      </p:sp>
      <p:sp>
        <p:nvSpPr>
          <p:cNvPr id="3" name="Content Placeholder 2"/>
          <p:cNvSpPr>
            <a:spLocks noGrp="1"/>
          </p:cNvSpPr>
          <p:nvPr>
            <p:ph idx="1"/>
          </p:nvPr>
        </p:nvSpPr>
        <p:spPr>
          <a:xfrm>
            <a:off x="457200" y="1600201"/>
            <a:ext cx="8229600" cy="4217276"/>
          </a:xfrm>
        </p:spPr>
        <p:txBody>
          <a:bodyPr/>
          <a:lstStyle/>
          <a:p>
            <a:r>
              <a:rPr lang="en-US" sz="3600" dirty="0"/>
              <a:t>Refer to the handout “Verbs for Writing Measurable Objectives”</a:t>
            </a:r>
          </a:p>
          <a:p>
            <a:r>
              <a:rPr lang="en-US" sz="3600" dirty="0"/>
              <a:t>Measurable objectives will translate into more effective constructs and questions.</a:t>
            </a:r>
          </a:p>
          <a:p>
            <a:r>
              <a:rPr lang="en-US" sz="3600" dirty="0"/>
              <a:t>Constructs are sets of questions designed to measure a single idea.</a:t>
            </a:r>
          </a:p>
          <a:p>
            <a:endParaRPr lang="en-US" dirty="0"/>
          </a:p>
          <a:p>
            <a:endParaRPr lang="en-US" dirty="0"/>
          </a:p>
          <a:p>
            <a:endParaRPr lang="en-US" dirty="0"/>
          </a:p>
        </p:txBody>
      </p:sp>
      <p:pic>
        <p:nvPicPr>
          <p:cNvPr id="4" name="Picture 2" descr="C:\Users\jeff\AppData\Local\Microsoft\Windows\Temporary Internet Files\Content.Outlook\1YFEU8OF\IFASExt2013_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396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910"/>
            <a:ext cx="8229600" cy="1143000"/>
          </a:xfrm>
        </p:spPr>
        <p:txBody>
          <a:bodyPr/>
          <a:lstStyle/>
          <a:p>
            <a:r>
              <a:rPr lang="en-US" dirty="0" smtClean="0"/>
              <a:t>Simple Example</a:t>
            </a:r>
            <a:endParaRPr lang="en-US" dirty="0"/>
          </a:p>
        </p:txBody>
      </p:sp>
      <p:sp>
        <p:nvSpPr>
          <p:cNvPr id="3" name="Content Placeholder 2"/>
          <p:cNvSpPr>
            <a:spLocks noGrp="1"/>
          </p:cNvSpPr>
          <p:nvPr>
            <p:ph idx="1"/>
          </p:nvPr>
        </p:nvSpPr>
        <p:spPr/>
        <p:txBody>
          <a:bodyPr/>
          <a:lstStyle/>
          <a:p>
            <a:pPr marL="0" indent="0">
              <a:buNone/>
            </a:pPr>
            <a:r>
              <a:rPr lang="en-US" dirty="0" smtClean="0"/>
              <a:t>Program teaches youth to make healthier food choices and to increase activity. </a:t>
            </a:r>
          </a:p>
          <a:p>
            <a:endParaRPr lang="en-US" dirty="0" smtClean="0"/>
          </a:p>
          <a:p>
            <a:r>
              <a:rPr lang="en-US" dirty="0" smtClean="0"/>
              <a:t>Short-term Outcomes</a:t>
            </a:r>
          </a:p>
          <a:p>
            <a:pPr lvl="1"/>
            <a:r>
              <a:rPr lang="en-US" dirty="0" smtClean="0"/>
              <a:t>Youth are able to identify healthy food choices</a:t>
            </a:r>
          </a:p>
          <a:p>
            <a:pPr lvl="1"/>
            <a:r>
              <a:rPr lang="en-US" dirty="0" smtClean="0"/>
              <a:t>Youth plan to increase exercise and decrease screen time</a:t>
            </a:r>
          </a:p>
          <a:p>
            <a:pPr lvl="2"/>
            <a:endParaRPr lang="en-US" dirty="0"/>
          </a:p>
        </p:txBody>
      </p:sp>
      <p:pic>
        <p:nvPicPr>
          <p:cNvPr id="4" name="Picture 2" descr="C:\Users\jeff\AppData\Local\Microsoft\Windows\Temporary Internet Files\Content.Outlook\1YFEU8OF\IFASExt2013_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869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Construct:</a:t>
            </a:r>
            <a:br>
              <a:rPr lang="en-US" dirty="0"/>
            </a:br>
            <a:r>
              <a:rPr lang="en-US" dirty="0"/>
              <a:t>Don’t put all your eggs in one basket</a:t>
            </a:r>
          </a:p>
        </p:txBody>
      </p:sp>
      <p:sp>
        <p:nvSpPr>
          <p:cNvPr id="3" name="Content Placeholder 2"/>
          <p:cNvSpPr>
            <a:spLocks noGrp="1"/>
          </p:cNvSpPr>
          <p:nvPr>
            <p:ph idx="1"/>
          </p:nvPr>
        </p:nvSpPr>
        <p:spPr/>
        <p:txBody>
          <a:bodyPr>
            <a:normAutofit/>
          </a:bodyPr>
          <a:lstStyle/>
          <a:p>
            <a:pPr marL="514350" indent="-514350">
              <a:buAutoNum type="arabicPeriod"/>
            </a:pPr>
            <a:r>
              <a:rPr lang="en-US" sz="2800" dirty="0" smtClean="0"/>
              <a:t>Youth are able to identify healthy food choices:</a:t>
            </a:r>
          </a:p>
          <a:p>
            <a:pPr marL="914400" lvl="1" indent="-514350"/>
            <a:r>
              <a:rPr lang="en-US" sz="2400" dirty="0" smtClean="0"/>
              <a:t>I know more about what foods are healthy.</a:t>
            </a:r>
          </a:p>
          <a:p>
            <a:pPr marL="914400" lvl="1" indent="-514350"/>
            <a:r>
              <a:rPr lang="en-US" sz="2400" dirty="0" smtClean="0"/>
              <a:t>I </a:t>
            </a:r>
            <a:r>
              <a:rPr lang="en-US" sz="2400" dirty="0"/>
              <a:t>can identify healthy food options</a:t>
            </a:r>
            <a:r>
              <a:rPr lang="en-US" sz="2400" dirty="0" smtClean="0"/>
              <a:t>.</a:t>
            </a:r>
          </a:p>
          <a:p>
            <a:pPr marL="914400" lvl="1" indent="-514350"/>
            <a:r>
              <a:rPr lang="en-US" sz="2400" dirty="0" smtClean="0"/>
              <a:t>I have learned new ways to eat to be healthier. </a:t>
            </a:r>
            <a:endParaRPr lang="en-US" sz="2400" dirty="0"/>
          </a:p>
          <a:p>
            <a:pPr marL="514350" indent="-514350">
              <a:buFont typeface="Arial"/>
              <a:buAutoNum type="arabicPeriod"/>
            </a:pPr>
            <a:r>
              <a:rPr lang="en-US" sz="2800" dirty="0" smtClean="0"/>
              <a:t>Youth plan to increase exercise and decrease screen time:</a:t>
            </a:r>
          </a:p>
          <a:p>
            <a:pPr marL="914400" lvl="1" indent="-514350"/>
            <a:r>
              <a:rPr lang="en-US" sz="2400" dirty="0" smtClean="0"/>
              <a:t>I </a:t>
            </a:r>
            <a:r>
              <a:rPr lang="en-US" sz="2400" dirty="0"/>
              <a:t>learned new ideas for being </a:t>
            </a:r>
            <a:r>
              <a:rPr lang="en-US" sz="2400" dirty="0" smtClean="0"/>
              <a:t>active.</a:t>
            </a:r>
          </a:p>
          <a:p>
            <a:pPr marL="914400" lvl="1" indent="-514350"/>
            <a:r>
              <a:rPr lang="en-US" sz="2400" dirty="0" smtClean="0"/>
              <a:t>I plan to exercise more.</a:t>
            </a:r>
          </a:p>
          <a:p>
            <a:pPr marL="914400" lvl="1" indent="-514350"/>
            <a:r>
              <a:rPr lang="en-US" sz="2400" dirty="0" smtClean="0"/>
              <a:t>Decreasing screen time is a healthy choice.</a:t>
            </a:r>
          </a:p>
          <a:p>
            <a:pPr marL="514350" indent="-514350">
              <a:buAutoNum type="arabicPeriod"/>
            </a:pPr>
            <a:endParaRPr lang="en-US" dirty="0" smtClean="0"/>
          </a:p>
          <a:p>
            <a:pPr marL="0" indent="0">
              <a:buNone/>
            </a:pPr>
            <a:endParaRPr lang="en-US" dirty="0" smtClean="0"/>
          </a:p>
          <a:p>
            <a:endParaRPr lang="en-US" dirty="0"/>
          </a:p>
          <a:p>
            <a:endParaRPr lang="en-US" dirty="0"/>
          </a:p>
        </p:txBody>
      </p:sp>
      <p:pic>
        <p:nvPicPr>
          <p:cNvPr id="4" name="Picture 2" descr="C:\Users\jeff\AppData\Local\Microsoft\Windows\Temporary Internet Files\Content.Outlook\1YFEU8OF\IFASExt2013_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11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Construct:</a:t>
            </a:r>
            <a:br>
              <a:rPr lang="en-US" dirty="0"/>
            </a:br>
            <a:r>
              <a:rPr lang="en-US" dirty="0"/>
              <a:t>Don’t put all your eggs in one basket</a:t>
            </a: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I know more about what foods are healthy.</a:t>
            </a:r>
          </a:p>
          <a:p>
            <a:pPr marL="514350" indent="-514350">
              <a:buFont typeface="Arial"/>
              <a:buAutoNum type="arabicPeriod"/>
            </a:pPr>
            <a:r>
              <a:rPr lang="en-US" dirty="0" smtClean="0"/>
              <a:t>I </a:t>
            </a:r>
            <a:r>
              <a:rPr lang="en-US" dirty="0"/>
              <a:t>learned new ideas for being active.</a:t>
            </a:r>
          </a:p>
          <a:p>
            <a:pPr marL="514350" indent="-514350">
              <a:buAutoNum type="arabicPeriod"/>
            </a:pPr>
            <a:r>
              <a:rPr lang="en-US" dirty="0" smtClean="0"/>
              <a:t>I can identify healthy food options.</a:t>
            </a:r>
          </a:p>
          <a:p>
            <a:pPr marL="514350" indent="-514350">
              <a:buAutoNum type="arabicPeriod"/>
            </a:pPr>
            <a:r>
              <a:rPr lang="en-US" dirty="0" smtClean="0"/>
              <a:t>I have learned new ways to eat to be healthier.</a:t>
            </a:r>
          </a:p>
          <a:p>
            <a:pPr marL="514350" indent="-514350">
              <a:buAutoNum type="arabicPeriod"/>
            </a:pPr>
            <a:r>
              <a:rPr lang="en-US" dirty="0" smtClean="0"/>
              <a:t>I plan to exercise more.</a:t>
            </a:r>
          </a:p>
          <a:p>
            <a:pPr marL="514350" indent="-514350">
              <a:buAutoNum type="arabicPeriod"/>
            </a:pPr>
            <a:r>
              <a:rPr lang="en-US" dirty="0" smtClean="0"/>
              <a:t>Decreasing screen time is a healthy choice.</a:t>
            </a:r>
          </a:p>
          <a:p>
            <a:pPr marL="514350" indent="-514350">
              <a:buAutoNum type="arabicPeriod"/>
            </a:pPr>
            <a:endParaRPr lang="en-US" dirty="0" smtClean="0"/>
          </a:p>
          <a:p>
            <a:pPr marL="0" indent="0">
              <a:buNone/>
            </a:pPr>
            <a:endParaRPr lang="en-US" dirty="0" smtClean="0"/>
          </a:p>
          <a:p>
            <a:endParaRPr lang="en-US" dirty="0"/>
          </a:p>
          <a:p>
            <a:endParaRPr lang="en-US" dirty="0"/>
          </a:p>
        </p:txBody>
      </p:sp>
      <p:pic>
        <p:nvPicPr>
          <p:cNvPr id="4" name="Picture 2" descr="C:\Users\jeff\AppData\Local\Microsoft\Windows\Temporary Internet Files\Content.Outlook\1YFEU8OF\IFASExt2013_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28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a:t>
            </a:r>
            <a:r>
              <a:rPr lang="en-US" dirty="0"/>
              <a:t>Templates</a:t>
            </a:r>
          </a:p>
        </p:txBody>
      </p:sp>
      <p:sp>
        <p:nvSpPr>
          <p:cNvPr id="3" name="Content Placeholder 2"/>
          <p:cNvSpPr>
            <a:spLocks noGrp="1"/>
          </p:cNvSpPr>
          <p:nvPr>
            <p:ph idx="1"/>
          </p:nvPr>
        </p:nvSpPr>
        <p:spPr/>
        <p:txBody>
          <a:bodyPr/>
          <a:lstStyle/>
          <a:p>
            <a:r>
              <a:rPr lang="en-US" dirty="0" smtClean="0"/>
              <a:t>Purse </a:t>
            </a:r>
            <a:r>
              <a:rPr lang="en-US" dirty="0"/>
              <a:t>Strings and Heart Strings</a:t>
            </a:r>
          </a:p>
          <a:p>
            <a:r>
              <a:rPr lang="en-US" dirty="0"/>
              <a:t>Quantitative and Qualitative Data</a:t>
            </a:r>
          </a:p>
          <a:p>
            <a:pPr>
              <a:buFont typeface="Wingdings" panose="05000000000000000000" pitchFamily="2" charset="2"/>
              <a:buChar char="ü"/>
            </a:pPr>
            <a:r>
              <a:rPr lang="en-US" dirty="0" smtClean="0"/>
              <a:t>Post-test </a:t>
            </a:r>
            <a:r>
              <a:rPr lang="en-US" dirty="0"/>
              <a:t>Only </a:t>
            </a:r>
          </a:p>
          <a:p>
            <a:pPr>
              <a:buFont typeface="Wingdings" panose="05000000000000000000" pitchFamily="2" charset="2"/>
              <a:buChar char="ü"/>
            </a:pPr>
            <a:r>
              <a:rPr lang="en-US" dirty="0"/>
              <a:t>Retrospective Post then Pre</a:t>
            </a:r>
          </a:p>
          <a:p>
            <a:pPr>
              <a:buFont typeface="Wingdings" panose="05000000000000000000" pitchFamily="2" charset="2"/>
              <a:buChar char="ü"/>
            </a:pPr>
            <a:r>
              <a:rPr lang="en-US" dirty="0"/>
              <a:t>Quiz-like, post-test </a:t>
            </a:r>
            <a:r>
              <a:rPr lang="en-US" dirty="0" smtClean="0"/>
              <a:t>only</a:t>
            </a:r>
          </a:p>
          <a:p>
            <a:pPr>
              <a:buFont typeface="Wingdings" panose="05000000000000000000" pitchFamily="2" charset="2"/>
              <a:buChar char="v"/>
            </a:pPr>
            <a:r>
              <a:rPr lang="en-US" dirty="0"/>
              <a:t>Audience Poll Documentation Form</a:t>
            </a:r>
          </a:p>
          <a:p>
            <a:pPr>
              <a:buFont typeface="Wingdings" panose="05000000000000000000" pitchFamily="2" charset="2"/>
              <a:buChar char="ü"/>
            </a:pPr>
            <a:endParaRPr lang="en-US" dirty="0"/>
          </a:p>
          <a:p>
            <a:pPr marL="0" indent="0">
              <a:buNone/>
            </a:pPr>
            <a:endParaRPr lang="en-US" dirty="0"/>
          </a:p>
          <a:p>
            <a:endParaRPr lang="en-US" dirty="0"/>
          </a:p>
        </p:txBody>
      </p:sp>
      <p:pic>
        <p:nvPicPr>
          <p:cNvPr id="4" name="Picture 2" descr="C:\Users\jeff\AppData\Local\Microsoft\Windows\Temporary Internet Files\Content.Outlook\1YFEU8OF\IFASExt2013_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04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792103920"/>
              </p:ext>
            </p:extLst>
          </p:nvPr>
        </p:nvGraphicFramePr>
        <p:xfrm>
          <a:off x="195679" y="0"/>
          <a:ext cx="8711838" cy="6731876"/>
        </p:xfrm>
        <a:graphic>
          <a:graphicData uri="http://schemas.openxmlformats.org/presentationml/2006/ole">
            <mc:AlternateContent xmlns:mc="http://schemas.openxmlformats.org/markup-compatibility/2006">
              <mc:Choice xmlns:v="urn:schemas-microsoft-com:vml" Requires="v">
                <p:oleObj spid="_x0000_s1070" name="Acrobat Document" r:id="rId4" imgW="7543665" imgH="5829194" progId="AcroExch.Document.7">
                  <p:embed/>
                </p:oleObj>
              </mc:Choice>
              <mc:Fallback>
                <p:oleObj name="Acrobat Document" r:id="rId4" imgW="7543665" imgH="5829194" progId="AcroExch.Document.7">
                  <p:embed/>
                  <p:pic>
                    <p:nvPicPr>
                      <p:cNvPr id="0" name=""/>
                      <p:cNvPicPr/>
                      <p:nvPr/>
                    </p:nvPicPr>
                    <p:blipFill>
                      <a:blip r:embed="rId5"/>
                      <a:stretch>
                        <a:fillRect/>
                      </a:stretch>
                    </p:blipFill>
                    <p:spPr>
                      <a:xfrm>
                        <a:off x="195679" y="0"/>
                        <a:ext cx="8711838" cy="6731876"/>
                      </a:xfrm>
                      <a:prstGeom prst="rect">
                        <a:avLst/>
                      </a:prstGeom>
                    </p:spPr>
                  </p:pic>
                </p:oleObj>
              </mc:Fallback>
            </mc:AlternateContent>
          </a:graphicData>
        </a:graphic>
      </p:graphicFrame>
    </p:spTree>
    <p:extLst>
      <p:ext uri="{BB962C8B-B14F-4D97-AF65-F5344CB8AC3E}">
        <p14:creationId xmlns:p14="http://schemas.microsoft.com/office/powerpoint/2010/main" val="271600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303150113"/>
              </p:ext>
            </p:extLst>
          </p:nvPr>
        </p:nvGraphicFramePr>
        <p:xfrm>
          <a:off x="236482" y="0"/>
          <a:ext cx="8686800" cy="6712527"/>
        </p:xfrm>
        <a:graphic>
          <a:graphicData uri="http://schemas.openxmlformats.org/presentationml/2006/ole">
            <mc:AlternateContent xmlns:mc="http://schemas.openxmlformats.org/markup-compatibility/2006">
              <mc:Choice xmlns:v="urn:schemas-microsoft-com:vml" Requires="v">
                <p:oleObj spid="_x0000_s2094" name="Acrobat Document" r:id="rId4" imgW="7543665" imgH="5829194" progId="AcroExch.Document.7">
                  <p:embed/>
                </p:oleObj>
              </mc:Choice>
              <mc:Fallback>
                <p:oleObj name="Acrobat Document" r:id="rId4" imgW="7543665" imgH="5829194" progId="AcroExch.Document.7">
                  <p:embed/>
                  <p:pic>
                    <p:nvPicPr>
                      <p:cNvPr id="0" name=""/>
                      <p:cNvPicPr/>
                      <p:nvPr/>
                    </p:nvPicPr>
                    <p:blipFill>
                      <a:blip r:embed="rId5"/>
                      <a:stretch>
                        <a:fillRect/>
                      </a:stretch>
                    </p:blipFill>
                    <p:spPr>
                      <a:xfrm>
                        <a:off x="236482" y="0"/>
                        <a:ext cx="8686800" cy="6712527"/>
                      </a:xfrm>
                      <a:prstGeom prst="rect">
                        <a:avLst/>
                      </a:prstGeom>
                    </p:spPr>
                  </p:pic>
                </p:oleObj>
              </mc:Fallback>
            </mc:AlternateContent>
          </a:graphicData>
        </a:graphic>
      </p:graphicFrame>
    </p:spTree>
    <p:extLst>
      <p:ext uri="{BB962C8B-B14F-4D97-AF65-F5344CB8AC3E}">
        <p14:creationId xmlns:p14="http://schemas.microsoft.com/office/powerpoint/2010/main" val="411736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90941"/>
          </a:xfrm>
        </p:spPr>
        <p:txBody>
          <a:bodyPr>
            <a:normAutofit fontScale="90000"/>
          </a:bodyPr>
          <a:lstStyle/>
          <a:p>
            <a:r>
              <a:rPr lang="en-US" b="1" dirty="0" smtClean="0">
                <a:latin typeface="Cambria" pitchFamily="18" charset="0"/>
              </a:rPr>
              <a:t>Topics we will cover…..</a:t>
            </a:r>
            <a:endParaRPr lang="en-US" b="1" dirty="0">
              <a:latin typeface="Cambria" pitchFamily="18" charset="0"/>
            </a:endParaRPr>
          </a:p>
        </p:txBody>
      </p:sp>
      <p:sp>
        <p:nvSpPr>
          <p:cNvPr id="6" name="Content Placeholder 5"/>
          <p:cNvSpPr>
            <a:spLocks noGrp="1"/>
          </p:cNvSpPr>
          <p:nvPr>
            <p:ph idx="1"/>
          </p:nvPr>
        </p:nvSpPr>
        <p:spPr>
          <a:xfrm>
            <a:off x="457200" y="1456465"/>
            <a:ext cx="8229600" cy="4014169"/>
          </a:xfrm>
        </p:spPr>
        <p:txBody>
          <a:bodyPr>
            <a:normAutofit/>
          </a:bodyPr>
          <a:lstStyle/>
          <a:p>
            <a:r>
              <a:rPr lang="en-US" dirty="0" smtClean="0">
                <a:latin typeface="Cambria" pitchFamily="18" charset="0"/>
              </a:rPr>
              <a:t>General Evaluation Overview:</a:t>
            </a:r>
          </a:p>
          <a:p>
            <a:pPr lvl="1"/>
            <a:r>
              <a:rPr lang="en-US" dirty="0" smtClean="0">
                <a:latin typeface="Cambria" pitchFamily="18" charset="0"/>
              </a:rPr>
              <a:t>Why and what do we evaluate?</a:t>
            </a:r>
          </a:p>
          <a:p>
            <a:pPr lvl="1"/>
            <a:r>
              <a:rPr lang="en-US" dirty="0" smtClean="0">
                <a:latin typeface="Cambria" pitchFamily="18" charset="0"/>
              </a:rPr>
              <a:t>Outcomes → Constructs → Questions</a:t>
            </a:r>
          </a:p>
          <a:p>
            <a:r>
              <a:rPr lang="en-US" dirty="0" smtClean="0">
                <a:latin typeface="Cambria" pitchFamily="18" charset="0"/>
              </a:rPr>
              <a:t>Review of Templates</a:t>
            </a:r>
          </a:p>
          <a:p>
            <a:r>
              <a:rPr lang="en-US" dirty="0" smtClean="0">
                <a:latin typeface="Cambria" pitchFamily="18" charset="0"/>
              </a:rPr>
              <a:t>Create your own – hands on</a:t>
            </a:r>
          </a:p>
          <a:p>
            <a:r>
              <a:rPr lang="en-US" dirty="0" smtClean="0">
                <a:latin typeface="Cambria" pitchFamily="18" charset="0"/>
              </a:rPr>
              <a:t>Tabulation </a:t>
            </a:r>
          </a:p>
          <a:p>
            <a:r>
              <a:rPr lang="en-US" dirty="0" smtClean="0">
                <a:latin typeface="Cambria" pitchFamily="18" charset="0"/>
              </a:rPr>
              <a:t>Impact Statements </a:t>
            </a:r>
          </a:p>
          <a:p>
            <a:pPr marL="0" indent="0">
              <a:buNone/>
            </a:pPr>
            <a:endParaRPr lang="en-US" dirty="0" smtClean="0">
              <a:latin typeface="Cambria" pitchFamily="18" charset="0"/>
            </a:endParaRPr>
          </a:p>
        </p:txBody>
      </p:sp>
      <p:pic>
        <p:nvPicPr>
          <p:cNvPr id="5" name="Picture 2" descr="C:\Users\jeff\AppData\Local\Microsoft\Windows\Temporary Internet Files\Content.Outlook\1YFEU8OF\IFASExt2013_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11" y="5833239"/>
            <a:ext cx="3993928" cy="5990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eff\AppData\Local\Microsoft\Windows\Temporary Internet Files\Content.Outlook\1YFEU8OF\IFASExt2013_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11" y="5833239"/>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2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Likert Style Questions</a:t>
            </a:r>
            <a:endParaRPr lang="en-US" dirty="0"/>
          </a:p>
        </p:txBody>
      </p:sp>
      <p:sp>
        <p:nvSpPr>
          <p:cNvPr id="3" name="Content Placeholder 2"/>
          <p:cNvSpPr>
            <a:spLocks noGrp="1"/>
          </p:cNvSpPr>
          <p:nvPr>
            <p:ph idx="1"/>
          </p:nvPr>
        </p:nvSpPr>
        <p:spPr/>
        <p:txBody>
          <a:bodyPr/>
          <a:lstStyle/>
          <a:p>
            <a:r>
              <a:rPr lang="en-US" dirty="0" smtClean="0"/>
              <a:t>These templates </a:t>
            </a:r>
            <a:r>
              <a:rPr lang="en-US" dirty="0"/>
              <a:t>are designed for use with Likert style questions.</a:t>
            </a:r>
          </a:p>
          <a:p>
            <a:r>
              <a:rPr lang="en-US" dirty="0"/>
              <a:t>Pick the rating scale that works best for your </a:t>
            </a:r>
            <a:r>
              <a:rPr lang="en-US" dirty="0" smtClean="0"/>
              <a:t>objectives/program (see handout).</a:t>
            </a:r>
            <a:endParaRPr lang="en-US" dirty="0"/>
          </a:p>
          <a:p>
            <a:r>
              <a:rPr lang="en-US" dirty="0"/>
              <a:t>This is the most challenging part of developing your survey. Allow time. Ask for feedback.</a:t>
            </a:r>
          </a:p>
          <a:p>
            <a:endParaRPr lang="en-US" dirty="0"/>
          </a:p>
        </p:txBody>
      </p:sp>
      <p:pic>
        <p:nvPicPr>
          <p:cNvPr id="4" name="Picture 2" descr="C:\Users\jeff\AppData\Local\Microsoft\Windows\Temporary Internet Files\Content.Outlook\1YFEU8OF\IFASExt2013_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165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Points to Consider when Writing </a:t>
            </a:r>
            <a:br>
              <a:rPr lang="en-US" b="1" dirty="0"/>
            </a:br>
            <a:r>
              <a:rPr lang="en-US" b="1" dirty="0"/>
              <a:t>Likert Style Questions/Statements</a:t>
            </a:r>
            <a:endParaRPr lang="en-US" dirty="0"/>
          </a:p>
        </p:txBody>
      </p:sp>
      <p:sp>
        <p:nvSpPr>
          <p:cNvPr id="3" name="Content Placeholder 2"/>
          <p:cNvSpPr>
            <a:spLocks noGrp="1"/>
          </p:cNvSpPr>
          <p:nvPr>
            <p:ph idx="1"/>
          </p:nvPr>
        </p:nvSpPr>
        <p:spPr/>
        <p:txBody>
          <a:bodyPr/>
          <a:lstStyle/>
          <a:p>
            <a:r>
              <a:rPr lang="en-US" dirty="0"/>
              <a:t>Consist of a </a:t>
            </a:r>
            <a:r>
              <a:rPr lang="en-US" b="1" dirty="0"/>
              <a:t>statement</a:t>
            </a:r>
            <a:r>
              <a:rPr lang="en-US" dirty="0"/>
              <a:t> and a </a:t>
            </a:r>
            <a:r>
              <a:rPr lang="en-US" b="1" dirty="0"/>
              <a:t>rating scale.</a:t>
            </a:r>
          </a:p>
          <a:p>
            <a:r>
              <a:rPr lang="en-US" dirty="0"/>
              <a:t>Need to conform to one rating scale.</a:t>
            </a:r>
          </a:p>
          <a:p>
            <a:r>
              <a:rPr lang="en-US" dirty="0" smtClean="0"/>
              <a:t>One </a:t>
            </a:r>
            <a:r>
              <a:rPr lang="en-US" dirty="0"/>
              <a:t>data point per question.</a:t>
            </a:r>
          </a:p>
          <a:p>
            <a:r>
              <a:rPr lang="en-US" dirty="0"/>
              <a:t>Is what you’re measuring important to the intended audience of the evaluation?</a:t>
            </a:r>
          </a:p>
          <a:p>
            <a:endParaRPr lang="en-US" dirty="0"/>
          </a:p>
          <a:p>
            <a:endParaRPr lang="en-US" dirty="0"/>
          </a:p>
        </p:txBody>
      </p:sp>
      <p:pic>
        <p:nvPicPr>
          <p:cNvPr id="4" name="Picture 2" descr="C:\Users\jeff\AppData\Local\Microsoft\Windows\Temporary Internet Files\Content.Outlook\1YFEU8OF\IFASExt2013_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799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552"/>
            <a:ext cx="8229600" cy="1143000"/>
          </a:xfrm>
        </p:spPr>
        <p:txBody>
          <a:bodyPr>
            <a:normAutofit/>
          </a:bodyPr>
          <a:lstStyle/>
          <a:p>
            <a:r>
              <a:rPr lang="en-US" b="1" dirty="0" smtClean="0"/>
              <a:t>Activity - Build </a:t>
            </a:r>
            <a:r>
              <a:rPr lang="en-US" b="1" dirty="0"/>
              <a:t>Your Own </a:t>
            </a:r>
            <a:r>
              <a:rPr lang="en-US" b="1" dirty="0" smtClean="0"/>
              <a:t>Survey</a:t>
            </a:r>
            <a:endParaRPr lang="en-US" dirty="0"/>
          </a:p>
        </p:txBody>
      </p:sp>
      <p:sp>
        <p:nvSpPr>
          <p:cNvPr id="3" name="Content Placeholder 2"/>
          <p:cNvSpPr>
            <a:spLocks noGrp="1"/>
          </p:cNvSpPr>
          <p:nvPr>
            <p:ph idx="1"/>
          </p:nvPr>
        </p:nvSpPr>
        <p:spPr>
          <a:xfrm>
            <a:off x="457200" y="1337552"/>
            <a:ext cx="8229600" cy="4525963"/>
          </a:xfrm>
        </p:spPr>
        <p:txBody>
          <a:bodyPr>
            <a:normAutofit/>
          </a:bodyPr>
          <a:lstStyle/>
          <a:p>
            <a:r>
              <a:rPr lang="en-US" dirty="0" smtClean="0"/>
              <a:t>Pick a Survey Template </a:t>
            </a:r>
          </a:p>
          <a:p>
            <a:r>
              <a:rPr lang="en-US" dirty="0" smtClean="0"/>
              <a:t>Develop 6 Likert Style Questions</a:t>
            </a:r>
          </a:p>
          <a:p>
            <a:pPr lvl="1"/>
            <a:r>
              <a:rPr lang="en-US" dirty="0" smtClean="0"/>
              <a:t>2 outcomes (constructs) - 3 questions for each</a:t>
            </a:r>
          </a:p>
          <a:p>
            <a:pPr lvl="1"/>
            <a:r>
              <a:rPr lang="en-US" dirty="0" smtClean="0"/>
              <a:t>3 outcomes (constructs) - 2 questions for each </a:t>
            </a:r>
            <a:endParaRPr lang="en-US" dirty="0"/>
          </a:p>
          <a:p>
            <a:pPr marL="0" indent="0">
              <a:buNone/>
            </a:pPr>
            <a:r>
              <a:rPr lang="en-US" sz="3000" dirty="0" smtClean="0"/>
              <a:t>Consider</a:t>
            </a:r>
            <a:r>
              <a:rPr lang="en-US" sz="3000" dirty="0"/>
              <a:t>…</a:t>
            </a:r>
          </a:p>
          <a:p>
            <a:r>
              <a:rPr lang="en-US" sz="3000" dirty="0"/>
              <a:t>What you want your participants to </a:t>
            </a:r>
            <a:r>
              <a:rPr lang="en-US" sz="3000" dirty="0" smtClean="0"/>
              <a:t>know?</a:t>
            </a:r>
            <a:endParaRPr lang="en-US" sz="3000" dirty="0"/>
          </a:p>
          <a:p>
            <a:r>
              <a:rPr lang="en-US" sz="3000" dirty="0"/>
              <a:t>How you want their attitude to </a:t>
            </a:r>
            <a:r>
              <a:rPr lang="en-US" sz="3000" dirty="0" smtClean="0"/>
              <a:t>change?</a:t>
            </a:r>
            <a:endParaRPr lang="en-US" sz="3000" dirty="0"/>
          </a:p>
          <a:p>
            <a:r>
              <a:rPr lang="en-US" sz="3000" dirty="0"/>
              <a:t>What sort of behavior changes  you want to </a:t>
            </a:r>
            <a:r>
              <a:rPr lang="en-US" sz="3000" dirty="0" smtClean="0"/>
              <a:t>see?</a:t>
            </a:r>
            <a:endParaRPr lang="en-US" sz="3000" dirty="0"/>
          </a:p>
          <a:p>
            <a:endParaRPr lang="en-US" sz="3000" dirty="0"/>
          </a:p>
          <a:p>
            <a:endParaRPr lang="en-US" dirty="0"/>
          </a:p>
          <a:p>
            <a:endParaRPr lang="en-US" dirty="0"/>
          </a:p>
        </p:txBody>
      </p:sp>
      <p:pic>
        <p:nvPicPr>
          <p:cNvPr id="4" name="Picture 2" descr="C:\Users\jeff\AppData\Local\Microsoft\Windows\Temporary Internet Files\Content.Outlook\1YFEU8OF\IFASExt2013_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391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Activity</a:t>
            </a:r>
            <a:endParaRPr lang="en-US" dirty="0"/>
          </a:p>
        </p:txBody>
      </p:sp>
      <p:sp>
        <p:nvSpPr>
          <p:cNvPr id="3" name="Content Placeholder 2"/>
          <p:cNvSpPr>
            <a:spLocks noGrp="1"/>
          </p:cNvSpPr>
          <p:nvPr>
            <p:ph idx="1"/>
          </p:nvPr>
        </p:nvSpPr>
        <p:spPr/>
        <p:txBody>
          <a:bodyPr/>
          <a:lstStyle/>
          <a:p>
            <a:r>
              <a:rPr lang="en-US" dirty="0" smtClean="0"/>
              <a:t>How did it go?</a:t>
            </a:r>
          </a:p>
          <a:p>
            <a:r>
              <a:rPr lang="en-US" dirty="0" smtClean="0"/>
              <a:t>Was it difficult?</a:t>
            </a:r>
          </a:p>
          <a:p>
            <a:r>
              <a:rPr lang="en-US" dirty="0" smtClean="0"/>
              <a:t>What did you learn?</a:t>
            </a:r>
          </a:p>
          <a:p>
            <a:r>
              <a:rPr lang="en-US" dirty="0" smtClean="0"/>
              <a:t>Do you think this is a helpful template for producing a usable survey for certain programs?</a:t>
            </a:r>
          </a:p>
          <a:p>
            <a:pPr marL="0" indent="0">
              <a:buNone/>
            </a:pPr>
            <a:endParaRPr lang="en-US" dirty="0" smtClean="0"/>
          </a:p>
          <a:p>
            <a:endParaRPr lang="en-US" dirty="0" smtClean="0"/>
          </a:p>
        </p:txBody>
      </p:sp>
    </p:spTree>
    <p:extLst>
      <p:ext uri="{BB962C8B-B14F-4D97-AF65-F5344CB8AC3E}">
        <p14:creationId xmlns:p14="http://schemas.microsoft.com/office/powerpoint/2010/main" val="188351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 of Knowledge</a:t>
            </a:r>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17076" y="1129748"/>
            <a:ext cx="3531476" cy="430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jeff\AppData\Local\Microsoft\Windows\Temporary Internet Files\Content.Outlook\1YFEU8OF\IFASExt2013_New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3741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386658055"/>
              </p:ext>
            </p:extLst>
          </p:nvPr>
        </p:nvGraphicFramePr>
        <p:xfrm>
          <a:off x="144906" y="0"/>
          <a:ext cx="8746846" cy="6758927"/>
        </p:xfrm>
        <a:graphic>
          <a:graphicData uri="http://schemas.openxmlformats.org/presentationml/2006/ole">
            <mc:AlternateContent xmlns:mc="http://schemas.openxmlformats.org/markup-compatibility/2006">
              <mc:Choice xmlns:v="urn:schemas-microsoft-com:vml" Requires="v">
                <p:oleObj spid="_x0000_s3118" name="Acrobat Document" r:id="rId4" imgW="7543665" imgH="5829194" progId="AcroExch.Document.7">
                  <p:embed/>
                </p:oleObj>
              </mc:Choice>
              <mc:Fallback>
                <p:oleObj name="Acrobat Document" r:id="rId4" imgW="7543665" imgH="5829194" progId="AcroExch.Document.7">
                  <p:embed/>
                  <p:pic>
                    <p:nvPicPr>
                      <p:cNvPr id="0" name=""/>
                      <p:cNvPicPr/>
                      <p:nvPr/>
                    </p:nvPicPr>
                    <p:blipFill>
                      <a:blip r:embed="rId5"/>
                      <a:stretch>
                        <a:fillRect/>
                      </a:stretch>
                    </p:blipFill>
                    <p:spPr>
                      <a:xfrm>
                        <a:off x="144906" y="0"/>
                        <a:ext cx="8746846" cy="6758927"/>
                      </a:xfrm>
                      <a:prstGeom prst="rect">
                        <a:avLst/>
                      </a:prstGeom>
                    </p:spPr>
                  </p:pic>
                </p:oleObj>
              </mc:Fallback>
            </mc:AlternateContent>
          </a:graphicData>
        </a:graphic>
      </p:graphicFrame>
    </p:spTree>
    <p:extLst>
      <p:ext uri="{BB962C8B-B14F-4D97-AF65-F5344CB8AC3E}">
        <p14:creationId xmlns:p14="http://schemas.microsoft.com/office/powerpoint/2010/main" val="2809400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37208552"/>
              </p:ext>
            </p:extLst>
          </p:nvPr>
        </p:nvGraphicFramePr>
        <p:xfrm>
          <a:off x="141890" y="0"/>
          <a:ext cx="8742801" cy="6758306"/>
        </p:xfrm>
        <a:graphic>
          <a:graphicData uri="http://schemas.openxmlformats.org/presentationml/2006/ole">
            <mc:AlternateContent xmlns:mc="http://schemas.openxmlformats.org/markup-compatibility/2006">
              <mc:Choice xmlns:v="urn:schemas-microsoft-com:vml" Requires="v">
                <p:oleObj spid="_x0000_s4131" name="Acrobat Document" r:id="rId4" imgW="10068120" imgH="7767000" progId="AcroExch.Document.7">
                  <p:embed/>
                </p:oleObj>
              </mc:Choice>
              <mc:Fallback>
                <p:oleObj name="Acrobat Document" r:id="rId4" imgW="10068120" imgH="7767000" progId="AcroExch.Document.7">
                  <p:embed/>
                  <p:pic>
                    <p:nvPicPr>
                      <p:cNvPr id="0" name=""/>
                      <p:cNvPicPr/>
                      <p:nvPr/>
                    </p:nvPicPr>
                    <p:blipFill>
                      <a:blip r:embed="rId5"/>
                      <a:stretch>
                        <a:fillRect/>
                      </a:stretch>
                    </p:blipFill>
                    <p:spPr>
                      <a:xfrm>
                        <a:off x="141890" y="0"/>
                        <a:ext cx="8742801" cy="6758306"/>
                      </a:xfrm>
                      <a:prstGeom prst="rect">
                        <a:avLst/>
                      </a:prstGeom>
                    </p:spPr>
                  </p:pic>
                </p:oleObj>
              </mc:Fallback>
            </mc:AlternateContent>
          </a:graphicData>
        </a:graphic>
      </p:graphicFrame>
    </p:spTree>
    <p:extLst>
      <p:ext uri="{BB962C8B-B14F-4D97-AF65-F5344CB8AC3E}">
        <p14:creationId xmlns:p14="http://schemas.microsoft.com/office/powerpoint/2010/main" val="1354464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gather your data!</a:t>
            </a:r>
            <a:endParaRPr lang="en-US" dirty="0"/>
          </a:p>
        </p:txBody>
      </p:sp>
      <p:sp>
        <p:nvSpPr>
          <p:cNvPr id="3" name="Content Placeholder 2"/>
          <p:cNvSpPr>
            <a:spLocks noGrp="1"/>
          </p:cNvSpPr>
          <p:nvPr>
            <p:ph idx="1"/>
          </p:nvPr>
        </p:nvSpPr>
        <p:spPr/>
        <p:txBody>
          <a:bodyPr/>
          <a:lstStyle/>
          <a:p>
            <a:r>
              <a:rPr lang="en-US" dirty="0" smtClean="0"/>
              <a:t>Hand out your questionnaires.</a:t>
            </a:r>
          </a:p>
          <a:p>
            <a:r>
              <a:rPr lang="en-US" dirty="0" smtClean="0"/>
              <a:t>Take them back up.</a:t>
            </a:r>
          </a:p>
          <a:p>
            <a:r>
              <a:rPr lang="en-US" dirty="0" smtClean="0"/>
              <a:t>Open up your tabulation template</a:t>
            </a:r>
          </a:p>
          <a:p>
            <a:pPr marL="457200" lvl="1" indent="0">
              <a:buNone/>
            </a:pPr>
            <a:endParaRPr lang="en-US" dirty="0" smtClean="0"/>
          </a:p>
        </p:txBody>
      </p:sp>
      <p:pic>
        <p:nvPicPr>
          <p:cNvPr id="4" name="Picture 2" descr="C:\Users\jeff\AppData\Local\Microsoft\Windows\Temporary Internet Files\Content.Outlook\1YFEU8OF\IFASExt2013_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9744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5477"/>
            <a:ext cx="8229600" cy="3815254"/>
          </a:xfrm>
        </p:spPr>
        <p:txBody>
          <a:bodyPr>
            <a:normAutofit/>
          </a:bodyPr>
          <a:lstStyle/>
          <a:p>
            <a:pPr marL="0" indent="0" algn="ctr">
              <a:buNone/>
            </a:pPr>
            <a:r>
              <a:rPr lang="en-US" sz="5400" b="1" dirty="0"/>
              <a:t>Analyzing, </a:t>
            </a:r>
            <a:endParaRPr lang="en-US" sz="5400" b="1" dirty="0" smtClean="0"/>
          </a:p>
          <a:p>
            <a:pPr marL="0" indent="0" algn="ctr">
              <a:buNone/>
            </a:pPr>
            <a:r>
              <a:rPr lang="en-US" sz="5400" b="1" dirty="0" smtClean="0"/>
              <a:t>Tabulating and </a:t>
            </a:r>
          </a:p>
          <a:p>
            <a:pPr marL="0" indent="0" algn="ctr">
              <a:buNone/>
            </a:pPr>
            <a:r>
              <a:rPr lang="en-US" sz="5400" b="1" dirty="0" smtClean="0"/>
              <a:t>Reporting </a:t>
            </a:r>
            <a:r>
              <a:rPr lang="en-US" sz="5400" b="1" dirty="0"/>
              <a:t>Impact</a:t>
            </a:r>
            <a:endParaRPr lang="en-US" sz="5400" dirty="0"/>
          </a:p>
        </p:txBody>
      </p:sp>
      <p:pic>
        <p:nvPicPr>
          <p:cNvPr id="4" name="Picture 2" descr="C:\Users\jeff\AppData\Local\Microsoft\Windows\Temporary Internet Files\Content.Outlook\1YFEU8OF\IFASExt2013_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662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Screen shot tab spreadsheet</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6" y="274637"/>
            <a:ext cx="8936307" cy="629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4359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20108"/>
            <a:ext cx="8229600" cy="909147"/>
          </a:xfrm>
        </p:spPr>
        <p:txBody>
          <a:bodyPr>
            <a:normAutofit/>
          </a:bodyPr>
          <a:lstStyle/>
          <a:p>
            <a:r>
              <a:rPr lang="en-US" b="1" dirty="0" smtClean="0">
                <a:latin typeface="Cambria" pitchFamily="18" charset="0"/>
              </a:rPr>
              <a:t>You will leave with….</a:t>
            </a:r>
            <a:endParaRPr lang="en-US" b="1" dirty="0">
              <a:latin typeface="Cambria" pitchFamily="18" charset="0"/>
            </a:endParaRPr>
          </a:p>
        </p:txBody>
      </p:sp>
      <p:sp>
        <p:nvSpPr>
          <p:cNvPr id="6" name="Content Placeholder 5"/>
          <p:cNvSpPr>
            <a:spLocks noGrp="1"/>
          </p:cNvSpPr>
          <p:nvPr>
            <p:ph idx="1"/>
          </p:nvPr>
        </p:nvSpPr>
        <p:spPr>
          <a:xfrm>
            <a:off x="457200" y="1529255"/>
            <a:ext cx="8229600" cy="3909847"/>
          </a:xfrm>
        </p:spPr>
        <p:txBody>
          <a:bodyPr>
            <a:normAutofit/>
          </a:bodyPr>
          <a:lstStyle/>
          <a:p>
            <a:r>
              <a:rPr lang="en-US" dirty="0">
                <a:latin typeface="Cambria" pitchFamily="18" charset="0"/>
              </a:rPr>
              <a:t>R</a:t>
            </a:r>
            <a:r>
              <a:rPr lang="en-US" dirty="0" smtClean="0">
                <a:latin typeface="Cambria" pitchFamily="18" charset="0"/>
              </a:rPr>
              <a:t>esources for developing effective survey questions</a:t>
            </a:r>
          </a:p>
          <a:p>
            <a:r>
              <a:rPr lang="en-US" dirty="0" smtClean="0">
                <a:latin typeface="Cambria" pitchFamily="18" charset="0"/>
              </a:rPr>
              <a:t>3 Survey Templates</a:t>
            </a:r>
          </a:p>
          <a:p>
            <a:r>
              <a:rPr lang="en-US" dirty="0" smtClean="0">
                <a:latin typeface="Cambria" pitchFamily="18" charset="0"/>
              </a:rPr>
              <a:t>Resources/tools for collecting and analyzing data</a:t>
            </a:r>
          </a:p>
          <a:p>
            <a:r>
              <a:rPr lang="en-US" dirty="0" smtClean="0">
                <a:latin typeface="Cambria" pitchFamily="18" charset="0"/>
              </a:rPr>
              <a:t>Sample impact statements </a:t>
            </a:r>
          </a:p>
        </p:txBody>
      </p:sp>
      <p:pic>
        <p:nvPicPr>
          <p:cNvPr id="5" name="Picture 2" descr="C:\Users\jeff\AppData\Local\Microsoft\Windows\Temporary Internet Files\Content.Outlook\1YFEU8OF\IFASExt2013_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01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3420" y="57188"/>
            <a:ext cx="8702565" cy="680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93154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05582"/>
            <a:ext cx="9143999" cy="6510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66541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Sample Impact Statements</a:t>
            </a:r>
            <a:endParaRPr lang="en-US" dirty="0"/>
          </a:p>
        </p:txBody>
      </p:sp>
      <p:sp>
        <p:nvSpPr>
          <p:cNvPr id="3" name="Content Placeholder 2"/>
          <p:cNvSpPr>
            <a:spLocks noGrp="1"/>
          </p:cNvSpPr>
          <p:nvPr>
            <p:ph idx="1"/>
          </p:nvPr>
        </p:nvSpPr>
        <p:spPr>
          <a:xfrm>
            <a:off x="457200" y="1978572"/>
            <a:ext cx="8229600" cy="3318641"/>
          </a:xfrm>
        </p:spPr>
        <p:txBody>
          <a:bodyPr/>
          <a:lstStyle/>
          <a:p>
            <a:pPr marL="0" lvl="0" indent="0">
              <a:buNone/>
            </a:pPr>
            <a:r>
              <a:rPr lang="en-US" dirty="0" smtClean="0"/>
              <a:t>Overall </a:t>
            </a:r>
            <a:r>
              <a:rPr lang="en-US" dirty="0"/>
              <a:t>respondents </a:t>
            </a:r>
            <a:r>
              <a:rPr lang="en-US" dirty="0" smtClean="0"/>
              <a:t>indicated </a:t>
            </a:r>
            <a:r>
              <a:rPr lang="en-US" dirty="0"/>
              <a:t>they </a:t>
            </a:r>
            <a:r>
              <a:rPr lang="en-US" dirty="0" smtClean="0"/>
              <a:t>agreed </a:t>
            </a:r>
            <a:r>
              <a:rPr lang="en-US" dirty="0"/>
              <a:t>they are more likely to get involved in their community as a result of the GPK Leadership Adventure weekend.</a:t>
            </a:r>
          </a:p>
          <a:p>
            <a:endParaRPr lang="en-US" dirty="0"/>
          </a:p>
        </p:txBody>
      </p:sp>
      <p:pic>
        <p:nvPicPr>
          <p:cNvPr id="4" name="Picture 2" descr="C:\Users\jeff\AppData\Local\Microsoft\Windows\Temporary Internet Files\Content.Outlook\1YFEU8OF\IFASExt2013_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2934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Sample Impact Statements</a:t>
            </a:r>
            <a:endParaRPr lang="en-US" dirty="0"/>
          </a:p>
        </p:txBody>
      </p:sp>
      <p:sp>
        <p:nvSpPr>
          <p:cNvPr id="3" name="Content Placeholder 2"/>
          <p:cNvSpPr>
            <a:spLocks noGrp="1"/>
          </p:cNvSpPr>
          <p:nvPr>
            <p:ph idx="1"/>
          </p:nvPr>
        </p:nvSpPr>
        <p:spPr/>
        <p:txBody>
          <a:bodyPr>
            <a:normAutofit/>
          </a:bodyPr>
          <a:lstStyle/>
          <a:p>
            <a:pPr lvl="0"/>
            <a:r>
              <a:rPr lang="en-US" dirty="0" smtClean="0"/>
              <a:t>In </a:t>
            </a:r>
            <a:r>
              <a:rPr lang="en-US" dirty="0"/>
              <a:t>general respondents </a:t>
            </a:r>
            <a:r>
              <a:rPr lang="en-US" dirty="0" smtClean="0"/>
              <a:t>disagreed </a:t>
            </a:r>
            <a:r>
              <a:rPr lang="en-US" dirty="0"/>
              <a:t>that they would maintain their involvement in the GPK program.</a:t>
            </a:r>
          </a:p>
          <a:p>
            <a:pPr lvl="0"/>
            <a:r>
              <a:rPr lang="en-US" dirty="0" smtClean="0"/>
              <a:t>70</a:t>
            </a:r>
            <a:r>
              <a:rPr lang="en-US" dirty="0"/>
              <a:t>% of respondents </a:t>
            </a:r>
            <a:r>
              <a:rPr lang="en-US" dirty="0" smtClean="0"/>
              <a:t>agreed </a:t>
            </a:r>
            <a:r>
              <a:rPr lang="en-US" dirty="0"/>
              <a:t>or </a:t>
            </a:r>
            <a:r>
              <a:rPr lang="en-US" dirty="0" smtClean="0"/>
              <a:t>strongly agreed </a:t>
            </a:r>
            <a:r>
              <a:rPr lang="en-US" dirty="0"/>
              <a:t>that they had made friends with other kids in the GPK program.</a:t>
            </a:r>
          </a:p>
          <a:p>
            <a:endParaRPr lang="en-US" dirty="0"/>
          </a:p>
        </p:txBody>
      </p:sp>
      <p:pic>
        <p:nvPicPr>
          <p:cNvPr id="4" name="Picture 2" descr="C:\Users\jeff\AppData\Local\Microsoft\Windows\Temporary Internet Files\Content.Outlook\1YFEU8OF\IFASExt2013_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3569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Sample Impact Statements</a:t>
            </a:r>
            <a:endParaRPr lang="en-US" dirty="0"/>
          </a:p>
        </p:txBody>
      </p:sp>
      <p:sp>
        <p:nvSpPr>
          <p:cNvPr id="3" name="Content Placeholder 2"/>
          <p:cNvSpPr>
            <a:spLocks noGrp="1"/>
          </p:cNvSpPr>
          <p:nvPr>
            <p:ph idx="1"/>
          </p:nvPr>
        </p:nvSpPr>
        <p:spPr/>
        <p:txBody>
          <a:bodyPr/>
          <a:lstStyle/>
          <a:p>
            <a:pPr marL="0" indent="0">
              <a:buNone/>
            </a:pPr>
            <a:r>
              <a:rPr lang="en-US" dirty="0"/>
              <a:t>For the retrospective post then pre questionnaire, you could utilize responses like:</a:t>
            </a:r>
          </a:p>
          <a:p>
            <a:endParaRPr lang="en-US" dirty="0"/>
          </a:p>
          <a:p>
            <a:pPr marL="0" lvl="0" indent="0">
              <a:buNone/>
            </a:pPr>
            <a:r>
              <a:rPr lang="en-US" dirty="0" smtClean="0"/>
              <a:t>84.6</a:t>
            </a:r>
            <a:r>
              <a:rPr lang="en-US" dirty="0"/>
              <a:t>% of respondents indicated an increase in their confidence concerning their ability to </a:t>
            </a:r>
            <a:r>
              <a:rPr lang="en-US" dirty="0" smtClean="0"/>
              <a:t>design </a:t>
            </a:r>
            <a:r>
              <a:rPr lang="en-US" dirty="0"/>
              <a:t>or construct a map of the distribution of major world </a:t>
            </a:r>
            <a:r>
              <a:rPr lang="en-US" dirty="0" smtClean="0"/>
              <a:t>languages. </a:t>
            </a:r>
            <a:endParaRPr lang="en-US" dirty="0"/>
          </a:p>
          <a:p>
            <a:endParaRPr lang="en-US" dirty="0"/>
          </a:p>
        </p:txBody>
      </p:sp>
      <p:pic>
        <p:nvPicPr>
          <p:cNvPr id="4" name="Picture 2" descr="C:\Users\jeff\AppData\Local\Microsoft\Windows\Temporary Internet Files\Content.Outlook\1YFEU8OF\IFASExt2013_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0229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Sample Impact Statements</a:t>
            </a:r>
            <a:endParaRPr lang="en-US" dirty="0"/>
          </a:p>
        </p:txBody>
      </p:sp>
      <p:sp>
        <p:nvSpPr>
          <p:cNvPr id="3" name="Content Placeholder 2"/>
          <p:cNvSpPr>
            <a:spLocks noGrp="1"/>
          </p:cNvSpPr>
          <p:nvPr>
            <p:ph idx="1"/>
          </p:nvPr>
        </p:nvSpPr>
        <p:spPr>
          <a:xfrm>
            <a:off x="457200" y="1947042"/>
            <a:ext cx="8229600" cy="3365938"/>
          </a:xfrm>
        </p:spPr>
        <p:txBody>
          <a:bodyPr/>
          <a:lstStyle/>
          <a:p>
            <a:pPr marL="0" lvl="0" indent="0">
              <a:buNone/>
            </a:pPr>
            <a:r>
              <a:rPr lang="en-US" dirty="0"/>
              <a:t>The percentage of program participants who agreed that they were confident in their ability to develop measurable objectives increased from 38% before to 100% after the program.</a:t>
            </a:r>
          </a:p>
          <a:p>
            <a:endParaRPr lang="en-US" dirty="0"/>
          </a:p>
        </p:txBody>
      </p:sp>
      <p:pic>
        <p:nvPicPr>
          <p:cNvPr id="4" name="Picture 2" descr="C:\Users\jeff\AppData\Local\Microsoft\Windows\Temporary Internet Files\Content.Outlook\1YFEU8OF\IFASExt2013_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3713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718" y="189370"/>
            <a:ext cx="8671034" cy="6626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84610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5285" y="415440"/>
            <a:ext cx="8910074" cy="6442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20671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423" y="567558"/>
            <a:ext cx="8850027" cy="5975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32622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Impact Statements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Outcomes with 1 question/construct:</a:t>
            </a:r>
          </a:p>
          <a:p>
            <a:r>
              <a:rPr lang="en-US" dirty="0" smtClean="0"/>
              <a:t>68% of students correctly identified the United States government as the largest employer in the world. </a:t>
            </a:r>
          </a:p>
          <a:p>
            <a:r>
              <a:rPr lang="en-US" dirty="0" smtClean="0"/>
              <a:t>72% of students stated they thought about different careers they might like when they are older. </a:t>
            </a:r>
            <a:endParaRPr lang="en-US" dirty="0"/>
          </a:p>
        </p:txBody>
      </p:sp>
      <p:pic>
        <p:nvPicPr>
          <p:cNvPr id="4" name="Picture 2" descr="C:\Users\jeff\AppData\Local\Microsoft\Windows\Temporary Internet Files\Content.Outlook\1YFEU8OF\IFASExt2013_New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853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Disclaimers</a:t>
            </a:r>
            <a:endParaRPr lang="en-US" dirty="0"/>
          </a:p>
        </p:txBody>
      </p:sp>
      <p:sp>
        <p:nvSpPr>
          <p:cNvPr id="3" name="Content Placeholder 2"/>
          <p:cNvSpPr>
            <a:spLocks noGrp="1"/>
          </p:cNvSpPr>
          <p:nvPr>
            <p:ph idx="1"/>
          </p:nvPr>
        </p:nvSpPr>
        <p:spPr>
          <a:xfrm>
            <a:off x="457200" y="1623848"/>
            <a:ext cx="8229600" cy="3846786"/>
          </a:xfrm>
        </p:spPr>
        <p:txBody>
          <a:bodyPr>
            <a:normAutofit fontScale="92500"/>
          </a:bodyPr>
          <a:lstStyle/>
          <a:p>
            <a:r>
              <a:rPr lang="en-US" sz="2600" dirty="0" smtClean="0"/>
              <a:t>Adapted from previous presentations by Jeff Buckley, Jenna Daniel &amp; Casey Mull.</a:t>
            </a:r>
          </a:p>
          <a:p>
            <a:r>
              <a:rPr lang="en-US" sz="2600" dirty="0" smtClean="0"/>
              <a:t>Resources developed </a:t>
            </a:r>
            <a:r>
              <a:rPr lang="en-US" sz="2600" dirty="0"/>
              <a:t>in collaboration with Nick Fuhrman, Ph.D</a:t>
            </a:r>
            <a:r>
              <a:rPr lang="en-US" sz="2600" dirty="0" smtClean="0"/>
              <a:t>., Associate </a:t>
            </a:r>
            <a:r>
              <a:rPr lang="en-US" sz="2600" dirty="0"/>
              <a:t>Professor &amp; Graduate Coordinator, Dept. of Agricultural Leadership, Education, &amp; Communication, UGA.</a:t>
            </a:r>
          </a:p>
          <a:p>
            <a:r>
              <a:rPr lang="en-US" sz="2600" dirty="0"/>
              <a:t>Consult with your state’s Evaluation Specialist for additional, more advanced, guidance on Program Evaluation.</a:t>
            </a:r>
          </a:p>
          <a:p>
            <a:r>
              <a:rPr lang="en-US" sz="2600" dirty="0"/>
              <a:t>We welcome your constructive feedback as we work to provide useful resources in the area of Program Development.</a:t>
            </a:r>
          </a:p>
          <a:p>
            <a:pPr marL="0" indent="0">
              <a:buNone/>
            </a:pPr>
            <a:endParaRPr lang="en-US" dirty="0"/>
          </a:p>
        </p:txBody>
      </p:sp>
      <p:pic>
        <p:nvPicPr>
          <p:cNvPr id="4" name="Picture 2" descr="C:\Users\jeff\AppData\Local\Microsoft\Windows\Temporary Internet Files\Content.Outlook\1YFEU8OF\IFASExt2013_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9679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Impact Statements </a:t>
            </a:r>
            <a:endParaRPr lang="en-US" dirty="0"/>
          </a:p>
        </p:txBody>
      </p:sp>
      <p:sp>
        <p:nvSpPr>
          <p:cNvPr id="3" name="Content Placeholder 2"/>
          <p:cNvSpPr>
            <a:spLocks noGrp="1"/>
          </p:cNvSpPr>
          <p:nvPr>
            <p:ph idx="1"/>
          </p:nvPr>
        </p:nvSpPr>
        <p:spPr/>
        <p:txBody>
          <a:bodyPr/>
          <a:lstStyle/>
          <a:p>
            <a:pPr marL="0" indent="0">
              <a:buNone/>
            </a:pPr>
            <a:r>
              <a:rPr lang="en-US" dirty="0" smtClean="0"/>
              <a:t>Outcomes with multiple questions/constructs:</a:t>
            </a:r>
          </a:p>
          <a:p>
            <a:r>
              <a:rPr lang="en-US" dirty="0" smtClean="0"/>
              <a:t>92</a:t>
            </a:r>
            <a:r>
              <a:rPr lang="en-US" dirty="0"/>
              <a:t>% of students correctly matched at least 3 of the Government/Public Administration jobs to the appropriate department</a:t>
            </a:r>
            <a:r>
              <a:rPr lang="en-US" dirty="0" smtClean="0"/>
              <a:t>.</a:t>
            </a:r>
          </a:p>
          <a:p>
            <a:r>
              <a:rPr lang="en-US" dirty="0" smtClean="0"/>
              <a:t>91% of students correctly identified at least 3 of the government departments with the type of assistance provided. </a:t>
            </a:r>
            <a:endParaRPr lang="en-US" dirty="0"/>
          </a:p>
          <a:p>
            <a:endParaRPr lang="en-US" dirty="0"/>
          </a:p>
        </p:txBody>
      </p:sp>
      <p:pic>
        <p:nvPicPr>
          <p:cNvPr id="4" name="Picture 2" descr="C:\Users\jeff\AppData\Local\Microsoft\Windows\Temporary Internet Files\Content.Outlook\1YFEU8OF\IFASExt2013_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3979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Surveys in Florida 4-H</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C:\Users\jeff\AppData\Local\Microsoft\Windows\Temporary Internet Files\Content.Outlook\1YFEU8OF\IFASExt2013_New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data:image/jpeg;base64,/9j/4AAQSkZJRgABAQAAAQABAAD/2wCEAAkGBhQSERUUExQWFRUVFxcWGBgWFxoaGBwYGhgWFRcYGBcYHiYeGBolHBQVHzAgIycpLSw4Fh4xNTAqNSorLCkBCQoKDgwOGg8PGiwkHyQsLC8sLTAsLiwvLC80LC0qLCwsKiwtLCwsLCwsLCwsLCwsLCwsLSwsLCksLCwsLCwsNP/AABEIALABHgMBIgACEQEDEQH/xAAcAAEAAgMBAQEAAAAAAAAAAAAABQYDBAcBAgj/xABQEAACAQMCBAMEBQcGCwYHAAABAgMABBESIQUGEzEiQVEHFGFxIzJUgaNCUnKCkaGxFjNiwcPRCBUkNFNzkpOys8IlNUN00uFEY2SDhKLw/8QAGgEBAQEBAQEBAAAAAAAAAAAAAAECAwQFBv/EADQRAAICAAMFBQcEAgMAAAAAAAABAhEDEiEEMUFR0RMUYZKhcYGRscHh8DJCUvEiMwUjQ//aAAwDAQACEQMRAD8A7jSlKAUpSgFKUoBSlKAUpSgFV/mCBGuIOuuYMOuTnSJmMejX6bBgCfNseYzYKxzwK6lXUMrDBDDIIPkQe4ozE45o0Ro5TtPs8f3qD/Gvf5KWn2aH/dr/AHVH8K4l0bCWUeIRGYrGzboqsxWJmOTlQAN8+gztWzwjmfrSmJoZImCkjV2LIQJQNuylkw3ZtW3as6HCLwnVpW/Az/yUtPs0P+7X+6n8lLT7ND/u1/urbuOKwxgl5Y1A76nUfxNRSc8Wp/KkBzjHRkJ33Xsp+sNx61dDUuxjvr0Ng8p2n+gjHyGP3Cvf5J2n2eP/AGa37K+SZA8bBlPmPUbEEHcEeh3rPSkbWHhvVJfAiTynafZ4h8lA/hWOXlG30nQpjbHhdGYFW8mG+Mg777VNUpReyw/4r4GhwHiBmt45GxqKjWB2DjZxjywwO3lW/UZc8t28jF2iXU25YZUk+pKkZNfA5WgHYSD9GeYfwehF2iVUn7/sS1KiTy4nlLcj/wDJmP8AFjXn8nz5XNyP/uKf+JDQuafL1JelRJ4RMPq3k36yQN/CMH99eCxux2ukP6Vvn/hkWgzv+L9OpL0qJMV6O0ls3zikX+0avA97+ZbH9eQf9BoO05pkvUVc8wqsjIsc0pTHUMSagmcHc5Go4YHSupvhWOTi08bRiaGMLJIseqOZm0lgdJKtEuxIC9+7Cvrgu012vkJlbPxeGIkfuz+tQy520o/Lws2rDjUM2RHICw7qcq4xjOpGww7juPOt2tHiHBYZx9JGrHybGHGOxVx4lI9QawcsuxgwzMzJJMhLEsfDNIoBY7nYDv8AChpSkpZZErSlKp0FKUoBSlKAUpSgFKUoBSlKAUpSgFYrpWKMIyFcqdJYZAbGxI8xmstKArfD+TFC4nkadt238K62xmQDcmTYYZicfk6e1ZrXkezTfohz5tIWcn56iQanqVKRxWBhr9q+ZpQcEt0IKQRKR2KxqMfLAqLn5DtSSyJ02OclcEHO5BSQMhH6tWGlKNPChJU0iv2thPaLiJYpowSSiIIZd+5GD03b4YT51G8L58aS76MkYjRy6rqIDqV7dTLbFsHwlVIyuNQOauVRnGuXILpGWVAdWPENn2zp8XfbJ2ORv2pXI5TwppLs3u4fckgc9q9qqcv4sHWzkbIkd2hfUu476SmxQ7HsCCSdwTirXRHXDnnWu/iuQpXjMAMnYDzqr8xc3hYHNrrkfOA6RsyDfciTSY2OxAGTv+yjdDExI4auRaaVDRctp3MtyxOSxM8ilsnIyqFVXGcYUCvOlPbE6A1xD30s/wBMnqFZ9pV+DEEep8hM8lq19SapWvYX6TIHQ5ByNxggg4ZWB3VgQQQe2K2Kp0TTVoUpShTV4jw8TJoJZfErBlxqDIwdSMgjuo7givnhvDRCH8byNI2tmfTqJ0qg+qqgAKijtW5ShnKrzcRUHwuDo3c8YZisiLOAxyA7SSiXT6DePb41OVEcV8FzayfnM8B+ToZB+xoF/aajMYmlS5P56EvSlKp1FKUoBSlKAUpSgFKUoBSlKAUpSgFKUoBSlKAUpSgFKUoCpc3cuTTXEU0Ko+F6bh204AkWUMpwd/CwyASM5xUo8V64Pjt4s7YCPIVHbIcsoY+e6YqZpUo49jHM5W9SCteVR/48slyoYlEmIKj9JRtIfi2QPICpxVAGAMAbACvaVTcYRjuFKUobIG+t5LaSW5iCujhXlj+q/gUgtG2dJOMHDDfHf0m4ZQyhh2YAj5EZFeyRhgVIyCCCPgdjUFFO9loSRg9uWEaSE4ePI8CyZGGXI0h853XIO5qbjj/rfh8mT9KUqnYUpSgFRnMVszwMUGp4ykqDzLRusmB6EhSv61SdKGZRzJoxWlysiLIhyrqGU/AjI/cay1D8A+jaa3/0T6kH/wAqXxrj4Buon6lTFCQlmjbFKUobFKwXl4kSF3OlV7n/APvOqvxbjUpxljDrJEUKfzzkLqVZH7RFtsDb6wye9ajFsjdFtZwO5A+deqwPbeucniFvFOiTRwFS8pdpMvIIwC0bNqctG2HXVrUHMcm3atiz6c82mAQoDLgPBKVdYgJGZ2RH7krGBqXALtkHG++zJmL/AEqncO5zVZpIjJ7xHFpLSqu6q3ZmK+F0/pjHrg96tVxAk0ZVgHRgNjuCNiP6jWHFx3lTsz0qmeyO3A4XC/d5DIWY5LNplkVdRO5wBivmPgsIXin0a7Phf6I90t5cL+aNZLbY3Oa04JSavcS9LLrSuc8n8Uk4e0FpdOz29yqvazuckOyhmt5G9cklT55x8FneGcIha9vgY1IPRBBG2GTW2B5ZYAnHcjNHCgpWWmlcw5R5ZW74CVGRNJ1ysuo6+oksqxHXnOBgL8ialeF8aSXgasI11lBB0iNvei/SCkeWZiG+RzVeHWl8aCkXqlc1564HDaWlgvYJd20ckhJDNGdXVLkHJDYLEVNcLseHy3QNsBrhQs+jOkrIGjCuCd/M9vKmRVf0F60XDNK5TwSGxR79boDe9lhgTLmTAWMiOBVOrVl9gu+9Z5mu7bhdkLzrFOv/AJVpLNKtuTIUWRk8RH82Gwc48NXsvEmY6fSqby5c8MuJy1lJFnpOkkKAoHViniaI4yV0kZ0/+Id6i+TOXIp471WzheIzL3OelE6MsWc5CfAVnJz+RbOjUrnvDOXYH4teQshMSQ2zKmt8KX6mogats6R+yvrj/A24aIL6Au/u6JFdLknq24VUaTSSRrTAfb457b3IrqxZ0ClVzhjC9uBdBs28OpLfBOmRztLP/SUbxpn0kPmprX5t4k7XVnYo7Ri5MrSuhIfpRJrKIw3UuSBqG4AOKzk1otlrpVcv+Q7Z4yIk6EoB0TREpKreTFwdT79wxOaonEOLe98NsLi5wJVvoredxldSK7rICVx4WABI7ZzWowUtzI5UderHcQK6lGAKsCCD2IPeqvy/BYteFrTGqKLD6M6CJWGnOT9YdFvLs5qzXl4kSNJIwRFGSxOAK5yVC1WpA3ltcWkDOlwHSFMhJY03VB2LqV3wMZNUjjXtWndz7uFjjB2LKGc/E52HyA+815zz7QRdL0IARFnLM2xfByAB5LkZ33O3bzh+D8nvdWsk0Tq0kbY6I+sVxnPzPkPPB3ztXJvkfC2jaJTn2ezt17fl9iw8B9rMgYLdKrIfy0GGHxK9mHywfn2rp9vcLIiuhDKwBBHYg7givzeRiuoeyLi7MktuxyI8OnwDEhh8sgH9Y0jLgb2DbJyn2eI7vcWvmfmiKyi1yeJmyEQd2P8AUBtk/H5Cua3ftUvGbKdONfJQmr9pbv8AuqI5y4u1xeSsTlVYxoPIIpKjHz3P6xrX4BwCW7lEcQ+LMfqqvqx/q86jk3uOG0bZi4uJkwnS4VxLhwj2jdSaJ5lCSISjMgOloW3fUu5UqVVwdxs3bNdRBr888a4cIJ5IlkWQI2NS9j/cR2I33Brp/JHtAjlSOCdtMwwoZvqv5L4vJjtse57d8VqL5nq2La3meHivUvFKUrZ9kqXGeK5mLAdToELFFqAMk3d2A3LaFOAArHOSBVZnkLyCHrOiPMsckwjdmmkAdGX6NjodVGhnAGsKSxCBFb2XmABQAXDxR3NwwwpRn6b3Ksw6mQVKrgsh7dxnNVzmO5ihs7BobkDEkrO0DgydXSojcgEagFQKSfzuxJxXshDgcWyC5gkms7yW28S6JDoWNyNUbghV8IJLMjL6dyMZNXzi3CpU4ZAZbV2u0CnKNEmPEZNJ8QIxq3KrnOd980Tnq3mmtnuIIo3E2oyDSxJSGRUJwCR4nQjdtOn1Arbm9oMaXrzGZXiW3bCIxI1axsABhW2GSxOwPyrcnJ1oRJcyP4JxmRwCUVZEZiDKnhZkTXIsioC0syIcq/iJUuca8Fr1y7dBXMIDBGXqxK4Ksq5w8ZVtxpbsPQ1za55qe5uuu00LGII0UUeUwqzO+rU5BclI1JHmJhgeE1beCALKhV0YR3TQaUjC4ysoYucAsxwp7t23LE7c8SOhqLHKc1zw6AWktlPMI3k6csBiZHRnZwTrkUofFjBHlUvFaTi1u3eI9W5Z2EKMrFcxR26KWJCk6Y1YkHAycE4yYPjvtEu7W7htHs4Xln09Mpctp8TFBktCCNxUpPxfiwGRY2zfAXZz/wDtGB++sNS3utfH7mlW43f8QJd8OS2uYmX6NFIOnWjooAZSpIyCMgg/xIqM5Msry396N2pldWiVHTBMyImlX3b62O+SOx+Zwt7QbheHJfmzVoymtwJ8Mv0jJspj8QwFbOR3O228pybzVNfxrP7sIoHDaWMwZyVYp/NhBgZVt9Xl23qNTUXe6xpZi9mlhNb2KQTxPFIjSE6ihB1ySONJRjnYjPatThnKksfE5mx/kZf3xBt/nToYXGPQDW/buyelXaq3x7nVYZltYI2ubthq6MZACr+dLIdo13HfJ3G24rKlKTdcS0kjW5+tJpfdBDA8vSu4Lh9JQAJGWLAF3XLbjArcXicrzxlbKZPrCSSTpfzYR2CrolJLGTQBtjc1qSTcYxqEdgPPQZJyflr0gZ+7FanBvaUDcizvoGs7g4C6mDRPnYaZBjudh5HtnO1ap1Sp0TSzR4byk1ynEIbqCSJbi5e5hkJQlDhAjjQ5KuCCcemRnepThnF+IRwRC4tXkkikMczRmNupGFcLNGC4OdQQlSAdyQPIavOHtIm4c6CazDLIXEbJcA50kfWUxjSSGU43+ZreueZOIohf/FgYAZKpdo0nxwvTwx+AJNV5mtUqfj9yaHy/DWuL+G86DxLaxzfWCiWZpFChQoOQqgMcuQSWGBjJr3kC0mi97E0DxdW7nuELFCCkhXSDoc4bbcGtnknnuHiUbNGGR4yA8b4yM5wQRsVODv8AA5AqL5z9osvDWBlsw0bsyxuk4ydO/iUx+EkHOMnz3qVNvJRdFqbPBreccWup2t5FimjhjRz08ZiD6iQHLAHOxxU7zIHNrMscbSO8boqrpzllYDOogAZPrWlNxi9WAymzj1DJMfvO+gLqzq6WNWdtP76gOWfaNdX8bSW3DwyK2gl7pV8WkNjHTJ7MKmWT/wAtNPEWloWHka3kisLeGWNo5IY0jYNpO6qASCrEEVp868vzSvbXVrpNxaOzKjHSJI3AWSPV+SSBsTt3rV4jzteWyl5+GSdJd2eCdJiB5kppU4+Pap3lnmq3v4urbvqA2ZTs6nvhl8vn2PkTUaknnLo9DVPME8iERWcyTEYHW0LGrerurnUo7+AMTjtVe4pypJb2thbW8Uk5guobmWQaFzpd3lbxuPEWbIX0wM1a+a+YFsrSW4YA9NfCvbU58KL97Efvr3lTmBb20iuFGOoviXvpceF1+5gf3UTaWZLQNJ6G9BCpbq6Crsiqc/WCjLBTgkbFm/aa5v7X+Jt1IYAcIF6pHqSWRc/IK3+1XUKontS5aaaNbiMZaIEOB3MffI/ROT8mPpXCW48m3RlLAkonP+U/dTPpuwem6lQ2rAVjsGbHl8fLufhbrbgi8HZ7qWUvnKQIhI6mRn6TywPvG2fQVzerZwXnJBava3aGaLSelgjUrD6q6j2Hod9PoRsOaZ8LZsWC0kkmtz8fEzc2+63UAvYWWKUsFlhPcse5AHn56uxHo2xyeyabF449YW/c8Z/vqlVLcr8cFpOZCpYdN0wO+WG3fyyBS9bJh46ePHEarn1NC3jEkoDOEDtu7ZwuTuTiujx8wWNp/kMZbQylZbhGwQ5GNWQN8eZGy7d98cwqa5U4nBbz9SeMyBVJQDGA43UkHv8A1d8HyJk2bGySpUr4vkWV+SLexjllvX6gOUhWM4LZGzfBvhuBjJztVBqR4/x+W7lMkp+CqPqqvoP7/OtSytGlkSNPrOwUZOBkkAZPluRRmMaUJyy4SperO5clcRaexhkc5bSVJPclGZMn4nTn76nK0OBcKFtbxwqchFwT6nux+8kn76366o/V4SaglLfSsq9jAXtns9GVzPbytkDQhVijaTu2VZRt/CuD3dpNHiKZXUxNJGFJZlJQhMJqJAAI8u+fjmv0HxiJoXadNQR10TaN2UAELMoIO6532O3kcbQHMnKqXJToOXlkhyzOpMUyroTW7quhJ8HAfBOMjGwK+zCxMr9pJRs5/acNiMUJaBlZT1RE8mlpNSNpZWJXSD4X77b4PkNfivOES26m1i6d0QomY5kKBdYzFI4O5yoZs+g8WSakeI8sP9MrxXMeCdKqrSrnUvhMkIIYmMn6zDYdu1avDPZw8jKqRNJkKx1xtbIhP1g3UGt1ByMrq7dvKvQnHe2c6fAmeUuOjiDmN0JnkWJGchivTD6p2TJxENA04wMlkxgHFdFmneWe3R49BR5ZWXUG8Kaoo2yNhq1ggd+48jUJwTl+2so7iQM0UzSr1ZI4ymWBWTo26uDmM5x4c5y24wAtm4LZvl5pRiWXHh/MQfUj+YySfifhXkxJJu0dYp8TnXtJmROOcMd2VFXSWZiAABKTkk7AVcuOe0Kzt7d5UngmdVysSTIWc9go0kn78Gqd7R41bjvC1YBlOkEMMggykYIOxq68xcj29zbSRJFDG7rhJBEuVbYhhgA+XkasstQzfmoV26NT2h2aR8GukjRURYjpVRgDxA7Adt6+fZH/AN0Wvyl/50tbHtOP/ZN3/qj/ABFa/sj/AO6LX5S/86Ws/wDl7/oX9/uLNxS9EMEspGRHG8hH6Klv6q537DYDJDc3kh1TTzkMx74VVfHwGqRtvgPSr5zCEa3kjkcIJgYAT+dL9EgHxJYVzX2EcU6fvNjL4ZUk6gU98gCKUfqlF/2qQX/XKvAP9SOuVzf26cGWSwE+PHBIuG89EhCMP2lD+rXSK5/7a7/HDxAo1SXMscaIN2Olg5wPPdVHzcVnBvOqLP8ASyk+0HibXXD+Dyucu+oMT5sOkjE/MqT99df4rzXa2yM0s8a6c5XWC5I/JVAdRbO2AK5P7TOEe6WfCIG7xEhsdtX0RfHw1E1Ne0/lF7eUcWsRpliOuYAbEDYyY89tnHmDnyJPocYyUV7a+JzTav3Gz7IeXJkkur2aNoRcsTHGww2gu0hYr5DxAD5E9iM6n+ED/MWv+uf/AIKvnJ/NMfELVJ49j9V0zujjGpT+3IPmCDVD/wAID+YtP9c3/BWINvGVlaShodQvF+icf0WH7jXNv8H3/MJv/Mf2UVdIv3xFIfRGP7jXN/8AB+/zCb/zH9lFWI/65e40/wBSOoVxq1j/AMXcz9KLww3QGUH1cSKzbDsMSoSPQEiuy1x33pLjj9xfE/5Lw6Mln8iyIyhQfM62kI9dHxFMH93s/oT4Fu4/Et/xGKzYaoLZPebgeRdwUgjP3F3x8BVb9lFy1lfXfCpT9VjJET54Azj9KMxvj4NUjydwniRie7SW2ja9b3hllhd3AYYjTUJVGkJpwMbZNV32icNvbK5tuKSPDI0bpG3RjaPYaiA+p2zqUumdu4FdYpO8O/7Mv+R2mlYLG9WaNJYzlJFV1PqrAEH9hqpe0LnQ2gEMP884yW76F7A4/OODj0xn0rxvTeMXFjhQc5bjDzZyhw4sXklW1dt9mUA/Hpn/AKcVTbrlmzVWKcRjYgEhTGQSQMgA6vPtVamnZ2LMxZmOSzEkk/Enc1KQcqTtavdaQsSYPiOCwzglAe4H7/LNcbvgfnJ40caTccJev0ocS4LFHEHS7ilJxlFDBhnv6jb7qh69ryoeKTTeioyQRhmVSwUEgFjnABOMnG+B32qyryra/lcShH6KM3/UKq1Z7K0aWRI0xqdgoycDJOBkmhvDklo438foXCy5S4cSNfElI9AFj/e5NXvhnKFmtu6QAESrpMoYMx8wQ/lggMMYGQK49xzgMtpKY5VwfyWH1WHqp8x+8edffAOYprOTXE235SH6rD0Yf19xWk64Huwtow8KWWeGlz5+p3Hgd+0sQ14EiExygeUibNj4HZh8GFSFVfg/GFkkiuI9o7waHU/kzxqcZ+aIy/Hpp61aK6I+/hTzR/PzcKh34I0bFrVxHk5MbDMRJ7kAboT6r+ythr2bJxb5Hr1E/bXnv0/2f8VKysVLn8H0PV2Eny8y6lel4JN1VkeFmZZHlOiSMhmfpgfXVWAURqANzjzJwa+uF8EuIzGUjCGNHQNI6Y0u+vGiMFiBsAuvA0jucmp/36f7P+KlPfp/s/4qVvvC5ejJ3eXNeaPU+bPgmHEszmaUdiRhU/QQbL89zUnUd79P9n/FSnv0/wBn/FSsPFT5/B9DXYS8PMupS+N8hX11ewXjz2yPb6dCrHIVOly/iy+TknG2KvnDhL0x1+mZN89MME77YDEntitf36f7P+KlPfp/s/4qVqWPmVO/g+hFs8lxXmXUjefeC3F5aPb25iXq7O0pbZQQ3hCqckkY37VCct8B4tZW0dvGbBkj1YLmfV4mZznAx3Y1bffp/s/4qU9+n+z/AIqVVtCUctej6E7vK7teZdStScD4ncT2xunsxBDMsxWAS62ZA2ndxgjLZ8q+ea/ZmtxcC7tZja3akHWoyrEDGWXyONifMbEGrP79P9n/ABUp79P9n/FSneadq/g+g7u+a8y6kBbLxoAKx4exG3U+nBPxKAAZ+RFbXCeTMXAu7uX3m5Awh0hIoge4hjycH+kSSfhUr79P9n/FSnv0/wBn/FSp264L0fQvd5c15l1KT7QOR77iTx4a1iSBnKeOVmbUVwW+jAU4QbDPc71eeGiZoyLpIQxJGImZ0K4HfWqkHOrbfy3r49+n+z/ipT36f7P+KlHjppKnp4MLZ5J3a8y6lJ4N7PLrh99JNYyQ+7Sd4JWcbdwMqrfVJOlu+Dg+tfftE5JvuJlEBtoo4ndkJeQu2RpBYdPCnHkCe/ern79P9n/FSnv0/wBn/FStd61zcfY+hO7OqteZdTRnivpLSVGW2Wdl0KVkkMeCNLMcxhgdyQoz5b1VOTOTeKcNieKJrJ1d9ZMhnznSqYGlcYwo8qvPv0/2f8VKe/T/AGf8VKi2hJNV6Md3lzXmXUrt1wPil0DHPdQW0R2b3RHMjDzAklPg+YFaPGvZvI1p7jaPDBa5VmyrtLIwwT1GDAEEhT+qBsNquHv0/wBn/FSnv0/2f8VKLaa3fJ9B3d815l1MnCI5ljxP0tQOB0QwTTgY2ckg9/3VDc88v3F7A1vG0CxyKAxkVywYMGUppIAxgd6lffp/s/4qU9+n+z/ipWVjJO1fwfQvYSqrXmXUhuROXLqxiFvNNFLCgbQVVlkGW1aTkkFRlvjuK577SomHEZS3ZhGV/R0Ku33qw+6uw2tzIzYeLQMd9atv6YFRvNXKMV8gDeCRc6JANxnyI/KX4fsxVlLtNfsfP27ZZYmHkW9a77OZ8pcLtBE11dyKyxtpEI3Zm7jUv5QPkBtscnAIqc5jt5eKxQyWjZjBCPASF6b/AJ7Y7jHzwMY7mqLxjhD20zQyjxKe47EHcMp9CKtF5zjDbW4g4cpUuoMkzDx5I3H6QyRnsPyfWua5HxMLEioSw8RUlv5t/nuIbmzl+OzdI1mEr6fpQB9Vv7iD2O+2T3FZJbFF4XHIVHUe6Yasb6FjI059NW9QDMScnJJ3Pqf7zV55x4b0eF2ceRlWbXjyd1LsD8QSRUOUEp9pNKkl0Ifn/hiwXrrGoRCqMoAwMFQDgfNWrYg5HM9ok9rIJpBtLGNip8gufMfHv3HpUr7S7TqQ2l2oyGjVGPzAkT+L1T+CccltJRJE2D2IP1WH5rDzH8PKj3m8VYcMeSmtH6XraOi3l/bCOKw4hJ1ZNPil2xE5+oNffODjUfhq2Nc85g4R7tcPD1FkC9mX0O4BHk3qKl+b+KWl0iTxK0dw5PVTHh2H1ifMk4wR33yAa95P5L96BmlbRAhwcfWc9yq52A3G/wD74r1NYzePPs4pPk/DxLFyNZyHhrMqkmO5E0a/ndPpllX4nDqPia6HaXSyIsiHKuoZT6gjIrU4Rw8RjwYCABUVfqhR2+ffv6knzrW4ODDNJbEgrhp4iBg6Xkcuh3wdLMuCMbONtq2tD7eBB4UYxfKvz85GxNzNaoxR7mBWBwVaZAwPoQWyDXzPzRaIxV7q3VlJBDTRggjYggtkGqtxuMHmGwP/ANNP/Bh/Wa1+YruKHmC2eYgL7nIMkE79RsdgfjXoWGnXss9GYu3D+PW05Kw3EMrAZIjkRyB2yQpOBvW090isqFlDPnSpIDNp3bSO5wCM47VBcCvra5uZpoBlolWFnA0htWJcYIByNt/jVP50llZ24pEWK8OnWNEHZ41JS8b73bp59IGPnUULlW4rlSOpVFS812auUa6gVwdJUyoCG/NOTs3w71q8zTST8MmazJLyQFoivc6lyNP9IqdviRVT4Tz1wprFbKZjbZi6LxSRMuCV0tuVK5zk5PzNIwtWGzpQNfFxcrGpd2VFXcsxAUD4k7Cvm0VRGgQgrpXSQQQVwMEEbEYxWauRoiDzhZDveW3+/j/9VZhzHa9Pq+8wdPOnX1U0agMkas4zjyrn/s345a20N2kraT77cH+bdvD4QN1Uj8k7VceFcItriz3iBiux1yjAHHWUMcYAwcEbjeu0oKL4mE2ydjlDKGUgqQCCDkEHcEEbEY86jjzRaBQ3vVvpJKhutHgkYJAOrBI1Lt8RXPeBtcQyScDLkDJaOfUAwsmyzKnn1fyBj6upj2QZ6EnLcCmHEahYI3jjTA0BX6ediO/0QGfie+akoKL1Km2eHmyzH/xdv/vo/wD1V9S8z2i41XVuuoBhmaMZU9mGW3B9aqvJthGeJ8XBRSBLb4BUbZiYnG21aftBsIrVOEp2jhvIhkjJCAEnYDft2Aq5I5sv5uslurLpBzVZu4RLu3Z2OFVZoyxJ7AANkmti241BJIY45onkXOUWRWYYODlQcjBNQg4taXlxFCg1OmbgEIU0mJowPrqCcmTy9Kr3NfLEk/EJ57VtF3axWskJ8nyboPG3kQwUDf0wdiaigno9BbOhXl7HEpeV0jUYyzsFXftuxArFFxiBozKs0TRLnVIJFKDHfLg4HcefnUHwHmqPiFjI+NEiK6TRN9aOQKQykHfHfB/rBAq/G5TFacGleJ5bOFY2nVF1YPu6CF2XzVWJO+2ceeKLDt095XLiX6x5ktZm0RXEMj99KSKWx66QckfGkfMtqzhFuYC5OkKJULFs4wAGyTnyqB4fzbw3iFxB051M8LM8alSj5Mbxsv0igkaXJwp/JB8q0+HRD+Udycb+5R/vdB/UKZN92tBZcr/icUC6ppUiXOMyOqjPoCxGT8KwcO5itrglYbiKVh3VJFZh81ByKqvs4kF6Z+ITDXI00kUWrfpQpgKifmk5JYjv51te03gKy2UlwvguLVTNFMuzqU8RAYb4IBGO3Y0yJSysXpZZJ+NQJIInmiWQ4ARpFDnOy4UnJz5Vtu4AJJAAGST2A8yTXN+MWS8XtuGdbwtOkj6l7rIIC2pfhrXOKl+RuaJCz2F74by3Hfymj/JlQ+ZxjP7fUKeHSte8KWpZrHjUE5IhnilIGSI5FcgdskKTit2q9yhGAbzHneTH9oSrDWJKnSKile0Xk1rpVmhGZYxpK9taZzgH84EnHrk/CuUNw2UNoMUmrtp0Nqz8sZr9GUrm42fO2j/j4Y086dPicr5S9mTv9LdZj80TALZ2ILqwI0/0T388eefmLgyDhUhjQKI7uR8gY1KJZIQfuBA/VrptVbiMHRWaGb/NbgyYkCkmN5SSVcDOF1MWDYxnY42JmWhLZMPDw8seTV/IjeQpY73hzW0u/TzGR56SdUbD0I3A/Qqkcx8i3Fqx8DSReUiAkY/pAbqf3ehqc5Q4Hf2V1rNuzRnwSYZN1z9YeLuDuPvHnXVqJWjlh7OtpwksRNSjpZ+f+D8s3Fy4WKNtzuzAhF+JY7fd3rsfCOBCKJLfB6cXmfy2OSxI8skk9zscd+07Sqo0enZtihga3bFVD2hcRa2WGde4Lxfc+l/7EVb6p/tCtDMIYh6u/wDs6F/tKr3HXar7J1v+5F8cvgOO2suiUxxQzRyOIZSqs2rA1BMHfG4yN694jfD/AB9DLol6UdtJCziGUoJC7ELqCY+/tuN66HSu3aLlwo75Suc28SFpDNLDG7XEy6UCJJJlwAiswUEBV16j2yF8zWrYcl2YtFX6do+mQ2ZrldQwdZMWsbsdRK6d8narbSsqbSpFo5nyTx6a2sLi36U0kloZfdy0EoE0QJKacqMnv4djjTUxx/mG2vbSWGKN7iWRGRIui4YOwIUuXUCIKSCWYjGNt8VdKVpzTeaiVpRF8r8JNrZwQM2pookQnyJA3x8M9vurfubgIpds4UZOASfuCgk/cKy0rm3btmjm3s746ltDOs8dwjPdzyge63JyjlSpysZHl277VNQc2LFayGK3mKxv0bWIQzKzhY4sEh1yia2YamwMLnc1b6VtzTd0ZSZzzmPkeVbVbmE6+IwObkyAHMjkDqRAf6PSoRU9EUeZq3cB48tzbiYpJEdOXSRHVlbGWXDKC2PUDepWlRzzKmVKigck3n/afEWKSqtxJCYmeGVVYJGwbDMoAxjzxXvtJufp+HgJK/Ru45pOnFK4WMZyxKKf2Df4VfqVrP8A5Zq/NxK0oqt3zVC0kRhjmeYukSlra5UKkskQmYsyKoAVdW5/JFfXCuIq3E7oYkAaK3RWMUgUtGbkyAOV0nGtfPfO2atFKzmVVRaOfc88uzW8rcRsF1SFSlzCM4mjIxqAG+tfhvtnyIaRs+YfdLbh4kR+i9uokcRO3TZYotGvQDoBy43Hl5b1cKVc9pJomXkUPjVtHxG7smtkJFvOs8lxoZVCJuIldgOozNp2XIGnJxtnBw2+H+PppdEoikto4VkMMoQyB1OnUUx9522710OlXtNKGU5xy+X4NPcQTRyGymlaaGeNGkVC2NUcoQErsFAOMbZ89pbmPipv7d7WyDOZx03mKMsUcbYDsXYAO2nICLk5O+BvVxpUc7eatRXApd8Y7W44dAiyFLcOpIikYKvQMaFmRSMk4/bW3z1yibtEmt26d5bnXBINt+5jb1Ru2/bPoSDaaVM7TTQoqXs2upZbeaSeIwyvcys6EEYbCA4B3xkf+571baUqSduypUKUpWSio3mSEvZ3CqMkwyAD1Og7VJUoZksyaMVtOHRXXdWUMPkRkfuNZagLKaW1Tom3llSPIjeIxnMfdAVZ1YMB4e2PCD57SvD+JxzqWjbODhgQQyn811O6n4EVDMJp6PebVKUqnQVD3Ch75FO4S3kJ+byRAf8AKNTFQXCr1Zb27KsG6awxHHkVMxI/axH3VDliNWo839/oTtKUqnUUpSgFKUoBSlKAUpSgFKUoBSlKAUpSgFKUoBSlKAUpSgFKUoBSlKAUpSgFKUoBULxcdCVboDwgaJwP9HnKybd+mSSf6LP6CpqvmSMMCCAQRgg7gg7EEelDM45keq2Rkbg17VK4TzT0IwpHUhQLpbOibpHwxydNziROw1K2f6I7VdM1E7MYeKsRaGjxy/MULMgzIcJGNt5HISPOfLUwJ+ANecI4LHbrhANTYMj4Gp23JZj5nLMfvrR47dKZYVUjVE4uHYkaEiCurM5PqGYKPhnsCalOGcTjuIxJEdSEkA4IzpJUkZG4yO9OJE1LEfhu+ptUpSqdhSlKAUpSgFKUoBSlKAUpSgFKUoBSlKAUpSgFKUoBSlKAUpSgFKUoBSlKAUpSgFKhOMc2RW8nTZJXcgELHGzZznAyNs7VX4uOcUkmhf3YxwGTSy4GoqWxmTVlkwN8gAbfKpZ557RCLrVvwV17Sck5TBOFmdYwxZECREoWOW6bshZN+2CCPLyxmbllDtJLPJH/AKN5CU/WONbj4MxFZeJXlyHCQQK4K56kkulAcnYqAXPYHb1rHdcCacnrys0Zx9CngTtgh2HjkGd8ZA+FCOEdVGN/L14eyytXXCFvJVissQ20bN15IhoWRj4TGukDqYUuM50jXV5t7dUVUQBVUBVA7ADYAV7FCqKFUBVGwAGAPkB2r7okbw8JQt8X+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QSERUUExQWFRUVFxcWGBgWFxoaGBwYGhgWFRcYGBcYHiYeGBolHBQVHzAgIycpLSw4Fh4xNTAqNSorLCkBCQoKDgwOGg8PGiwkHyQsLC8sLTAsLiwvLC80LC0qLCwsKiwtLCwsLCwsLCwsLCwsLCwsLSwsLCksLCwsLCwsNP/AABEIALABHgMBIgACEQEDEQH/xAAcAAEAAgMBAQEAAAAAAAAAAAAABQYDBAcBAgj/xABQEAACAQMCBAMEBQcGCwYHAAABAgMABBESIQUGEzEiQVEHFGFxIzJUgaNCUnKCkaGxFjNiwcPRCBUkNFNzkpOys8IlNUN00uFEY2SDhKLw/8QAGgEBAQEBAQEBAAAAAAAAAAAAAAECAwQFBv/EADQRAAICAAMFBQcEAgMAAAAAAAABAhEDEiEEMUFR0RMUYZKhcYGRscHh8DJCUvEiMwUjQ//aAAwDAQACEQMRAD8A7jSlKAUpSgFKUoBSlKAUpSgFV/mCBGuIOuuYMOuTnSJmMejX6bBgCfNseYzYKxzwK6lXUMrDBDDIIPkQe4ozE45o0Ro5TtPs8f3qD/Gvf5KWn2aH/dr/AHVH8K4l0bCWUeIRGYrGzboqsxWJmOTlQAN8+gztWzwjmfrSmJoZImCkjV2LIQJQNuylkw3ZtW3as6HCLwnVpW/Az/yUtPs0P+7X+6n8lLT7ND/u1/urbuOKwxgl5Y1A76nUfxNRSc8Wp/KkBzjHRkJ33Xsp+sNx61dDUuxjvr0Ng8p2n+gjHyGP3Cvf5J2n2eP/AGa37K+SZA8bBlPmPUbEEHcEeh3rPSkbWHhvVJfAiTynafZ4h8lA/hWOXlG30nQpjbHhdGYFW8mG+Mg777VNUpReyw/4r4GhwHiBmt45GxqKjWB2DjZxjywwO3lW/UZc8t28jF2iXU25YZUk+pKkZNfA5WgHYSD9GeYfwehF2iVUn7/sS1KiTy4nlLcj/wDJmP8AFjXn8nz5XNyP/uKf+JDQuafL1JelRJ4RMPq3k36yQN/CMH99eCxux2ukP6Vvn/hkWgzv+L9OpL0qJMV6O0ls3zikX+0avA97+ZbH9eQf9BoO05pkvUVc8wqsjIsc0pTHUMSagmcHc5Go4YHSupvhWOTi08bRiaGMLJIseqOZm0lgdJKtEuxIC9+7Cvrgu012vkJlbPxeGIkfuz+tQy520o/Lws2rDjUM2RHICw7qcq4xjOpGww7juPOt2tHiHBYZx9JGrHybGHGOxVx4lI9QawcsuxgwzMzJJMhLEsfDNIoBY7nYDv8AChpSkpZZErSlKp0FKUoBSlKAUpSgFKUoBSlKAUpSgFYrpWKMIyFcqdJYZAbGxI8xmstKArfD+TFC4nkadt238K62xmQDcmTYYZicfk6e1ZrXkezTfohz5tIWcn56iQanqVKRxWBhr9q+ZpQcEt0IKQRKR2KxqMfLAqLn5DtSSyJ02OclcEHO5BSQMhH6tWGlKNPChJU0iv2thPaLiJYpowSSiIIZd+5GD03b4YT51G8L58aS76MkYjRy6rqIDqV7dTLbFsHwlVIyuNQOauVRnGuXILpGWVAdWPENn2zp8XfbJ2ORv2pXI5TwppLs3u4fckgc9q9qqcv4sHWzkbIkd2hfUu476SmxQ7HsCCSdwTirXRHXDnnWu/iuQpXjMAMnYDzqr8xc3hYHNrrkfOA6RsyDfciTSY2OxAGTv+yjdDExI4auRaaVDRctp3MtyxOSxM8ilsnIyqFVXGcYUCvOlPbE6A1xD30s/wBMnqFZ9pV+DEEep8hM8lq19SapWvYX6TIHQ5ByNxggg4ZWB3VgQQQe2K2Kp0TTVoUpShTV4jw8TJoJZfErBlxqDIwdSMgjuo7givnhvDRCH8byNI2tmfTqJ0qg+qqgAKijtW5ShnKrzcRUHwuDo3c8YZisiLOAxyA7SSiXT6DePb41OVEcV8FzayfnM8B+ToZB+xoF/aajMYmlS5P56EvSlKp1FKUoBSlKAUpSgFKUoBSlKAUpSgFKUoBSlKAUpSgFKUoCpc3cuTTXEU0Ko+F6bh204AkWUMpwd/CwyASM5xUo8V64Pjt4s7YCPIVHbIcsoY+e6YqZpUo49jHM5W9SCteVR/48slyoYlEmIKj9JRtIfi2QPICpxVAGAMAbACvaVTcYRjuFKUobIG+t5LaSW5iCujhXlj+q/gUgtG2dJOMHDDfHf0m4ZQyhh2YAj5EZFeyRhgVIyCCCPgdjUFFO9loSRg9uWEaSE4ePI8CyZGGXI0h853XIO5qbjj/rfh8mT9KUqnYUpSgFRnMVszwMUGp4ykqDzLRusmB6EhSv61SdKGZRzJoxWlysiLIhyrqGU/AjI/cay1D8A+jaa3/0T6kH/wAqXxrj4Buon6lTFCQlmjbFKUobFKwXl4kSF3OlV7n/APvOqvxbjUpxljDrJEUKfzzkLqVZH7RFtsDb6wye9ajFsjdFtZwO5A+deqwPbeucniFvFOiTRwFS8pdpMvIIwC0bNqctG2HXVrUHMcm3atiz6c82mAQoDLgPBKVdYgJGZ2RH7krGBqXALtkHG++zJmL/AEqncO5zVZpIjJ7xHFpLSqu6q3ZmK+F0/pjHrg96tVxAk0ZVgHRgNjuCNiP6jWHFx3lTsz0qmeyO3A4XC/d5DIWY5LNplkVdRO5wBivmPgsIXin0a7Phf6I90t5cL+aNZLbY3Oa04JSavcS9LLrSuc8n8Uk4e0FpdOz29yqvazuckOyhmt5G9cklT55x8FneGcIha9vgY1IPRBBG2GTW2B5ZYAnHcjNHCgpWWmlcw5R5ZW74CVGRNJ1ysuo6+oksqxHXnOBgL8ialeF8aSXgasI11lBB0iNvei/SCkeWZiG+RzVeHWl8aCkXqlc1564HDaWlgvYJd20ckhJDNGdXVLkHJDYLEVNcLseHy3QNsBrhQs+jOkrIGjCuCd/M9vKmRVf0F60XDNK5TwSGxR79boDe9lhgTLmTAWMiOBVOrVl9gu+9Z5mu7bhdkLzrFOv/AJVpLNKtuTIUWRk8RH82Gwc48NXsvEmY6fSqby5c8MuJy1lJFnpOkkKAoHViniaI4yV0kZ0/+Id6i+TOXIp471WzheIzL3OelE6MsWc5CfAVnJz+RbOjUrnvDOXYH4teQshMSQ2zKmt8KX6mogats6R+yvrj/A24aIL6Au/u6JFdLknq24VUaTSSRrTAfb457b3IrqxZ0ClVzhjC9uBdBs28OpLfBOmRztLP/SUbxpn0kPmprX5t4k7XVnYo7Ri5MrSuhIfpRJrKIw3UuSBqG4AOKzk1otlrpVcv+Q7Z4yIk6EoB0TREpKreTFwdT79wxOaonEOLe98NsLi5wJVvoredxldSK7rICVx4WABI7ZzWowUtzI5UderHcQK6lGAKsCCD2IPeqvy/BYteFrTGqKLD6M6CJWGnOT9YdFvLs5qzXl4kSNJIwRFGSxOAK5yVC1WpA3ltcWkDOlwHSFMhJY03VB2LqV3wMZNUjjXtWndz7uFjjB2LKGc/E52HyA+815zz7QRdL0IARFnLM2xfByAB5LkZ33O3bzh+D8nvdWsk0Tq0kbY6I+sVxnPzPkPPB3ztXJvkfC2jaJTn2ezt17fl9iw8B9rMgYLdKrIfy0GGHxK9mHywfn2rp9vcLIiuhDKwBBHYg7givzeRiuoeyLi7MktuxyI8OnwDEhh8sgH9Y0jLgb2DbJyn2eI7vcWvmfmiKyi1yeJmyEQd2P8AUBtk/H5Cua3ftUvGbKdONfJQmr9pbv8AuqI5y4u1xeSsTlVYxoPIIpKjHz3P6xrX4BwCW7lEcQ+LMfqqvqx/q86jk3uOG0bZi4uJkwnS4VxLhwj2jdSaJ5lCSISjMgOloW3fUu5UqVVwdxs3bNdRBr888a4cIJ5IlkWQI2NS9j/cR2I33Brp/JHtAjlSOCdtMwwoZvqv5L4vJjtse57d8VqL5nq2La3meHivUvFKUrZ9kqXGeK5mLAdToELFFqAMk3d2A3LaFOAArHOSBVZnkLyCHrOiPMsckwjdmmkAdGX6NjodVGhnAGsKSxCBFb2XmABQAXDxR3NwwwpRn6b3Ksw6mQVKrgsh7dxnNVzmO5ihs7BobkDEkrO0DgydXSojcgEagFQKSfzuxJxXshDgcWyC5gkms7yW28S6JDoWNyNUbghV8IJLMjL6dyMZNXzi3CpU4ZAZbV2u0CnKNEmPEZNJ8QIxq3KrnOd980Tnq3mmtnuIIo3E2oyDSxJSGRUJwCR4nQjdtOn1Arbm9oMaXrzGZXiW3bCIxI1axsABhW2GSxOwPyrcnJ1oRJcyP4JxmRwCUVZEZiDKnhZkTXIsioC0syIcq/iJUuca8Fr1y7dBXMIDBGXqxK4Ksq5w8ZVtxpbsPQ1za55qe5uuu00LGII0UUeUwqzO+rU5BclI1JHmJhgeE1beCALKhV0YR3TQaUjC4ysoYucAsxwp7t23LE7c8SOhqLHKc1zw6AWktlPMI3k6csBiZHRnZwTrkUofFjBHlUvFaTi1u3eI9W5Z2EKMrFcxR26KWJCk6Y1YkHAycE4yYPjvtEu7W7htHs4Xln09Mpctp8TFBktCCNxUpPxfiwGRY2zfAXZz/wDtGB++sNS3utfH7mlW43f8QJd8OS2uYmX6NFIOnWjooAZSpIyCMgg/xIqM5Msry396N2pldWiVHTBMyImlX3b62O+SOx+Zwt7QbheHJfmzVoymtwJ8Mv0jJspj8QwFbOR3O228pybzVNfxrP7sIoHDaWMwZyVYp/NhBgZVt9Xl23qNTUXe6xpZi9mlhNb2KQTxPFIjSE6ihB1ySONJRjnYjPatThnKksfE5mx/kZf3xBt/nToYXGPQDW/buyelXaq3x7nVYZltYI2ubthq6MZACr+dLIdo13HfJ3G24rKlKTdcS0kjW5+tJpfdBDA8vSu4Lh9JQAJGWLAF3XLbjArcXicrzxlbKZPrCSSTpfzYR2CrolJLGTQBtjc1qSTcYxqEdgPPQZJyflr0gZ+7FanBvaUDcizvoGs7g4C6mDRPnYaZBjudh5HtnO1ap1Sp0TSzR4byk1ynEIbqCSJbi5e5hkJQlDhAjjQ5KuCCcemRnepThnF+IRwRC4tXkkikMczRmNupGFcLNGC4OdQQlSAdyQPIavOHtIm4c6CazDLIXEbJcA50kfWUxjSSGU43+ZreueZOIohf/FgYAZKpdo0nxwvTwx+AJNV5mtUqfj9yaHy/DWuL+G86DxLaxzfWCiWZpFChQoOQqgMcuQSWGBjJr3kC0mi97E0DxdW7nuELFCCkhXSDoc4bbcGtnknnuHiUbNGGR4yA8b4yM5wQRsVODv8AA5AqL5z9osvDWBlsw0bsyxuk4ydO/iUx+EkHOMnz3qVNvJRdFqbPBreccWup2t5FimjhjRz08ZiD6iQHLAHOxxU7zIHNrMscbSO8boqrpzllYDOogAZPrWlNxi9WAymzj1DJMfvO+gLqzq6WNWdtP76gOWfaNdX8bSW3DwyK2gl7pV8WkNjHTJ7MKmWT/wAtNPEWloWHka3kisLeGWNo5IY0jYNpO6qASCrEEVp868vzSvbXVrpNxaOzKjHSJI3AWSPV+SSBsTt3rV4jzteWyl5+GSdJd2eCdJiB5kppU4+Pap3lnmq3v4urbvqA2ZTs6nvhl8vn2PkTUaknnLo9DVPME8iERWcyTEYHW0LGrerurnUo7+AMTjtVe4pypJb2thbW8Uk5guobmWQaFzpd3lbxuPEWbIX0wM1a+a+YFsrSW4YA9NfCvbU58KL97Efvr3lTmBb20iuFGOoviXvpceF1+5gf3UTaWZLQNJ6G9BCpbq6Crsiqc/WCjLBTgkbFm/aa5v7X+Jt1IYAcIF6pHqSWRc/IK3+1XUKontS5aaaNbiMZaIEOB3MffI/ROT8mPpXCW48m3RlLAkonP+U/dTPpuwem6lQ2rAVjsGbHl8fLufhbrbgi8HZ7qWUvnKQIhI6mRn6TywPvG2fQVzerZwXnJBava3aGaLSelgjUrD6q6j2Hod9PoRsOaZ8LZsWC0kkmtz8fEzc2+63UAvYWWKUsFlhPcse5AHn56uxHo2xyeyabF449YW/c8Z/vqlVLcr8cFpOZCpYdN0wO+WG3fyyBS9bJh46ePHEarn1NC3jEkoDOEDtu7ZwuTuTiujx8wWNp/kMZbQylZbhGwQ5GNWQN8eZGy7d98cwqa5U4nBbz9SeMyBVJQDGA43UkHv8A1d8HyJk2bGySpUr4vkWV+SLexjllvX6gOUhWM4LZGzfBvhuBjJztVBqR4/x+W7lMkp+CqPqqvoP7/OtSytGlkSNPrOwUZOBkkAZPluRRmMaUJyy4SperO5clcRaexhkc5bSVJPclGZMn4nTn76nK0OBcKFtbxwqchFwT6nux+8kn76366o/V4SaglLfSsq9jAXtns9GVzPbytkDQhVijaTu2VZRt/CuD3dpNHiKZXUxNJGFJZlJQhMJqJAAI8u+fjmv0HxiJoXadNQR10TaN2UAELMoIO6532O3kcbQHMnKqXJToOXlkhyzOpMUyroTW7quhJ8HAfBOMjGwK+zCxMr9pJRs5/acNiMUJaBlZT1RE8mlpNSNpZWJXSD4X77b4PkNfivOES26m1i6d0QomY5kKBdYzFI4O5yoZs+g8WSakeI8sP9MrxXMeCdKqrSrnUvhMkIIYmMn6zDYdu1avDPZw8jKqRNJkKx1xtbIhP1g3UGt1ByMrq7dvKvQnHe2c6fAmeUuOjiDmN0JnkWJGchivTD6p2TJxENA04wMlkxgHFdFmneWe3R49BR5ZWXUG8Kaoo2yNhq1ggd+48jUJwTl+2so7iQM0UzSr1ZI4ymWBWTo26uDmM5x4c5y24wAtm4LZvl5pRiWXHh/MQfUj+YySfifhXkxJJu0dYp8TnXtJmROOcMd2VFXSWZiAABKTkk7AVcuOe0Kzt7d5UngmdVysSTIWc9go0kn78Gqd7R41bjvC1YBlOkEMMggykYIOxq68xcj29zbSRJFDG7rhJBEuVbYhhgA+XkasstQzfmoV26NT2h2aR8GukjRURYjpVRgDxA7Adt6+fZH/AN0Wvyl/50tbHtOP/ZN3/qj/ABFa/sj/AO6LX5S/86Ws/wDl7/oX9/uLNxS9EMEspGRHG8hH6Klv6q537DYDJDc3kh1TTzkMx74VVfHwGqRtvgPSr5zCEa3kjkcIJgYAT+dL9EgHxJYVzX2EcU6fvNjL4ZUk6gU98gCKUfqlF/2qQX/XKvAP9SOuVzf26cGWSwE+PHBIuG89EhCMP2lD+rXSK5/7a7/HDxAo1SXMscaIN2Olg5wPPdVHzcVnBvOqLP8ASyk+0HibXXD+Dyucu+oMT5sOkjE/MqT99df4rzXa2yM0s8a6c5XWC5I/JVAdRbO2AK5P7TOEe6WfCIG7xEhsdtX0RfHw1E1Ne0/lF7eUcWsRpliOuYAbEDYyY89tnHmDnyJPocYyUV7a+JzTav3Gz7IeXJkkur2aNoRcsTHGww2gu0hYr5DxAD5E9iM6n+ED/MWv+uf/AIKvnJ/NMfELVJ49j9V0zujjGpT+3IPmCDVD/wAID+YtP9c3/BWINvGVlaShodQvF+icf0WH7jXNv8H3/MJv/Mf2UVdIv3xFIfRGP7jXN/8AB+/zCb/zH9lFWI/65e40/wBSOoVxq1j/AMXcz9KLww3QGUH1cSKzbDsMSoSPQEiuy1x33pLjj9xfE/5Lw6Mln8iyIyhQfM62kI9dHxFMH93s/oT4Fu4/Et/xGKzYaoLZPebgeRdwUgjP3F3x8BVb9lFy1lfXfCpT9VjJET54Azj9KMxvj4NUjydwniRie7SW2ja9b3hllhd3AYYjTUJVGkJpwMbZNV32icNvbK5tuKSPDI0bpG3RjaPYaiA+p2zqUumdu4FdYpO8O/7Mv+R2mlYLG9WaNJYzlJFV1PqrAEH9hqpe0LnQ2gEMP884yW76F7A4/OODj0xn0rxvTeMXFjhQc5bjDzZyhw4sXklW1dt9mUA/Hpn/AKcVTbrlmzVWKcRjYgEhTGQSQMgA6vPtVamnZ2LMxZmOSzEkk/Enc1KQcqTtavdaQsSYPiOCwzglAe4H7/LNcbvgfnJ40caTccJev0ocS4LFHEHS7ilJxlFDBhnv6jb7qh69ryoeKTTeioyQRhmVSwUEgFjnABOMnG+B32qyryra/lcShH6KM3/UKq1Z7K0aWRI0xqdgoycDJOBkmhvDklo438foXCy5S4cSNfElI9AFj/e5NXvhnKFmtu6QAESrpMoYMx8wQ/lggMMYGQK49xzgMtpKY5VwfyWH1WHqp8x+8edffAOYprOTXE235SH6rD0Yf19xWk64Huwtow8KWWeGlz5+p3Hgd+0sQ14EiExygeUibNj4HZh8GFSFVfg/GFkkiuI9o7waHU/kzxqcZ+aIy/Hpp61aK6I+/hTzR/PzcKh34I0bFrVxHk5MbDMRJ7kAboT6r+ythr2bJxb5Hr1E/bXnv0/2f8VKysVLn8H0PV2Eny8y6lel4JN1VkeFmZZHlOiSMhmfpgfXVWAURqANzjzJwa+uF8EuIzGUjCGNHQNI6Y0u+vGiMFiBsAuvA0jucmp/36f7P+KlPfp/s/4qVvvC5ejJ3eXNeaPU+bPgmHEszmaUdiRhU/QQbL89zUnUd79P9n/FSnv0/wBn/FSsPFT5/B9DXYS8PMupS+N8hX11ewXjz2yPb6dCrHIVOly/iy+TknG2KvnDhL0x1+mZN89MME77YDEntitf36f7P+KlPfp/s/4qVqWPmVO/g+hFs8lxXmXUjefeC3F5aPb25iXq7O0pbZQQ3hCqckkY37VCct8B4tZW0dvGbBkj1YLmfV4mZznAx3Y1bffp/s/4qU9+n+z/AIqVVtCUctej6E7vK7teZdStScD4ncT2xunsxBDMsxWAS62ZA2ndxgjLZ8q+ea/ZmtxcC7tZja3akHWoyrEDGWXyONifMbEGrP79P9n/ABUp79P9n/FSneadq/g+g7u+a8y6kBbLxoAKx4exG3U+nBPxKAAZ+RFbXCeTMXAu7uX3m5Awh0hIoge4hjycH+kSSfhUr79P9n/FSnv0/wBn/FSp264L0fQvd5c15l1KT7QOR77iTx4a1iSBnKeOVmbUVwW+jAU4QbDPc71eeGiZoyLpIQxJGImZ0K4HfWqkHOrbfy3r49+n+z/ipT36f7P+KlHjppKnp4MLZ5J3a8y6lJ4N7PLrh99JNYyQ+7Sd4JWcbdwMqrfVJOlu+Dg+tfftE5JvuJlEBtoo4ndkJeQu2RpBYdPCnHkCe/ern79P9n/FSnv0/wBn/FStd61zcfY+hO7OqteZdTRnivpLSVGW2Wdl0KVkkMeCNLMcxhgdyQoz5b1VOTOTeKcNieKJrJ1d9ZMhnznSqYGlcYwo8qvPv0/2f8VKe/T/AGf8VKi2hJNV6Md3lzXmXUrt1wPil0DHPdQW0R2b3RHMjDzAklPg+YFaPGvZvI1p7jaPDBa5VmyrtLIwwT1GDAEEhT+qBsNquHv0/wBn/FSnv0/2f8VKLaa3fJ9B3d815l1MnCI5ljxP0tQOB0QwTTgY2ckg9/3VDc88v3F7A1vG0CxyKAxkVywYMGUppIAxgd6lffp/s/4qU9+n+z/ipWVjJO1fwfQvYSqrXmXUhuROXLqxiFvNNFLCgbQVVlkGW1aTkkFRlvjuK577SomHEZS3ZhGV/R0Ku33qw+6uw2tzIzYeLQMd9atv6YFRvNXKMV8gDeCRc6JANxnyI/KX4fsxVlLtNfsfP27ZZYmHkW9a77OZ8pcLtBE11dyKyxtpEI3Zm7jUv5QPkBtscnAIqc5jt5eKxQyWjZjBCPASF6b/AJ7Y7jHzwMY7mqLxjhD20zQyjxKe47EHcMp9CKtF5zjDbW4g4cpUuoMkzDx5I3H6QyRnsPyfWua5HxMLEioSw8RUlv5t/nuIbmzl+OzdI1mEr6fpQB9Vv7iD2O+2T3FZJbFF4XHIVHUe6Yasb6FjI059NW9QDMScnJJ3Pqf7zV55x4b0eF2ceRlWbXjyd1LsD8QSRUOUEp9pNKkl0Ifn/hiwXrrGoRCqMoAwMFQDgfNWrYg5HM9ok9rIJpBtLGNip8gufMfHv3HpUr7S7TqQ2l2oyGjVGPzAkT+L1T+CccltJRJE2D2IP1WH5rDzH8PKj3m8VYcMeSmtH6XraOi3l/bCOKw4hJ1ZNPil2xE5+oNffODjUfhq2Nc85g4R7tcPD1FkC9mX0O4BHk3qKl+b+KWl0iTxK0dw5PVTHh2H1ifMk4wR33yAa95P5L96BmlbRAhwcfWc9yq52A3G/wD74r1NYzePPs4pPk/DxLFyNZyHhrMqkmO5E0a/ndPpllX4nDqPia6HaXSyIsiHKuoZT6gjIrU4Rw8RjwYCABUVfqhR2+ffv6knzrW4ODDNJbEgrhp4iBg6Xkcuh3wdLMuCMbONtq2tD7eBB4UYxfKvz85GxNzNaoxR7mBWBwVaZAwPoQWyDXzPzRaIxV7q3VlJBDTRggjYggtkGqtxuMHmGwP/ANNP/Bh/Wa1+YruKHmC2eYgL7nIMkE79RsdgfjXoWGnXss9GYu3D+PW05Kw3EMrAZIjkRyB2yQpOBvW090isqFlDPnSpIDNp3bSO5wCM47VBcCvra5uZpoBlolWFnA0htWJcYIByNt/jVP50llZ24pEWK8OnWNEHZ41JS8b73bp59IGPnUULlW4rlSOpVFS812auUa6gVwdJUyoCG/NOTs3w71q8zTST8MmazJLyQFoivc6lyNP9IqdviRVT4Tz1wprFbKZjbZi6LxSRMuCV0tuVK5zk5PzNIwtWGzpQNfFxcrGpd2VFXcsxAUD4k7Cvm0VRGgQgrpXSQQQVwMEEbEYxWauRoiDzhZDveW3+/j/9VZhzHa9Pq+8wdPOnX1U0agMkas4zjyrn/s345a20N2kraT77cH+bdvD4QN1Uj8k7VceFcItriz3iBiux1yjAHHWUMcYAwcEbjeu0oKL4mE2ydjlDKGUgqQCCDkEHcEEbEY86jjzRaBQ3vVvpJKhutHgkYJAOrBI1Lt8RXPeBtcQyScDLkDJaOfUAwsmyzKnn1fyBj6upj2QZ6EnLcCmHEahYI3jjTA0BX6ediO/0QGfie+akoKL1Km2eHmyzH/xdv/vo/wD1V9S8z2i41XVuuoBhmaMZU9mGW3B9aqvJthGeJ8XBRSBLb4BUbZiYnG21aftBsIrVOEp2jhvIhkjJCAEnYDft2Aq5I5sv5uslurLpBzVZu4RLu3Z2OFVZoyxJ7AANkmti241BJIY45onkXOUWRWYYODlQcjBNQg4taXlxFCg1OmbgEIU0mJowPrqCcmTy9Kr3NfLEk/EJ57VtF3axWskJ8nyboPG3kQwUDf0wdiaigno9BbOhXl7HEpeV0jUYyzsFXftuxArFFxiBozKs0TRLnVIJFKDHfLg4HcefnUHwHmqPiFjI+NEiK6TRN9aOQKQykHfHfB/rBAq/G5TFacGleJ5bOFY2nVF1YPu6CF2XzVWJO+2ceeKLDt095XLiX6x5ktZm0RXEMj99KSKWx66QckfGkfMtqzhFuYC5OkKJULFs4wAGyTnyqB4fzbw3iFxB051M8LM8alSj5Mbxsv0igkaXJwp/JB8q0+HRD+Udycb+5R/vdB/UKZN92tBZcr/icUC6ppUiXOMyOqjPoCxGT8KwcO5itrglYbiKVh3VJFZh81ByKqvs4kF6Z+ITDXI00kUWrfpQpgKifmk5JYjv51te03gKy2UlwvguLVTNFMuzqU8RAYb4IBGO3Y0yJSysXpZZJ+NQJIInmiWQ4ARpFDnOy4UnJz5Vtu4AJJAAGST2A8yTXN+MWS8XtuGdbwtOkj6l7rIIC2pfhrXOKl+RuaJCz2F74by3Hfymj/JlQ+ZxjP7fUKeHSte8KWpZrHjUE5IhnilIGSI5FcgdskKTit2q9yhGAbzHneTH9oSrDWJKnSKile0Xk1rpVmhGZYxpK9taZzgH84EnHrk/CuUNw2UNoMUmrtp0Nqz8sZr9GUrm42fO2j/j4Y086dPicr5S9mTv9LdZj80TALZ2ILqwI0/0T388eefmLgyDhUhjQKI7uR8gY1KJZIQfuBA/VrptVbiMHRWaGb/NbgyYkCkmN5SSVcDOF1MWDYxnY42JmWhLZMPDw8seTV/IjeQpY73hzW0u/TzGR56SdUbD0I3A/Qqkcx8i3Fqx8DSReUiAkY/pAbqf3ehqc5Q4Hf2V1rNuzRnwSYZN1z9YeLuDuPvHnXVqJWjlh7OtpwksRNSjpZ+f+D8s3Fy4WKNtzuzAhF+JY7fd3rsfCOBCKJLfB6cXmfy2OSxI8skk9zscd+07Sqo0enZtihga3bFVD2hcRa2WGde4Lxfc+l/7EVb6p/tCtDMIYh6u/wDs6F/tKr3HXar7J1v+5F8cvgOO2suiUxxQzRyOIZSqs2rA1BMHfG4yN694jfD/AB9DLol6UdtJCziGUoJC7ELqCY+/tuN66HSu3aLlwo75Suc28SFpDNLDG7XEy6UCJJJlwAiswUEBV16j2yF8zWrYcl2YtFX6do+mQ2ZrldQwdZMWsbsdRK6d8narbSsqbSpFo5nyTx6a2sLi36U0kloZfdy0EoE0QJKacqMnv4djjTUxx/mG2vbSWGKN7iWRGRIui4YOwIUuXUCIKSCWYjGNt8VdKVpzTeaiVpRF8r8JNrZwQM2pookQnyJA3x8M9vurfubgIpds4UZOASfuCgk/cKy0rm3btmjm3s746ltDOs8dwjPdzyge63JyjlSpysZHl277VNQc2LFayGK3mKxv0bWIQzKzhY4sEh1yia2YamwMLnc1b6VtzTd0ZSZzzmPkeVbVbmE6+IwObkyAHMjkDqRAf6PSoRU9EUeZq3cB48tzbiYpJEdOXSRHVlbGWXDKC2PUDepWlRzzKmVKigck3n/afEWKSqtxJCYmeGVVYJGwbDMoAxjzxXvtJufp+HgJK/Ru45pOnFK4WMZyxKKf2Df4VfqVrP8A5Zq/NxK0oqt3zVC0kRhjmeYukSlra5UKkskQmYsyKoAVdW5/JFfXCuIq3E7oYkAaK3RWMUgUtGbkyAOV0nGtfPfO2atFKzmVVRaOfc88uzW8rcRsF1SFSlzCM4mjIxqAG+tfhvtnyIaRs+YfdLbh4kR+i9uokcRO3TZYotGvQDoBy43Hl5b1cKVc9pJomXkUPjVtHxG7smtkJFvOs8lxoZVCJuIldgOozNp2XIGnJxtnBw2+H+PppdEoikto4VkMMoQyB1OnUUx9522710OlXtNKGU5xy+X4NPcQTRyGymlaaGeNGkVC2NUcoQErsFAOMbZ89pbmPipv7d7WyDOZx03mKMsUcbYDsXYAO2nICLk5O+BvVxpUc7eatRXApd8Y7W44dAiyFLcOpIikYKvQMaFmRSMk4/bW3z1yibtEmt26d5bnXBINt+5jb1Ru2/bPoSDaaVM7TTQoqXs2upZbeaSeIwyvcys6EEYbCA4B3xkf+571baUqSduypUKUpWSio3mSEvZ3CqMkwyAD1Og7VJUoZksyaMVtOHRXXdWUMPkRkfuNZagLKaW1Tom3llSPIjeIxnMfdAVZ1YMB4e2PCD57SvD+JxzqWjbODhgQQyn811O6n4EVDMJp6PebVKUqnQVD3Ch75FO4S3kJ+byRAf8AKNTFQXCr1Zb27KsG6awxHHkVMxI/axH3VDliNWo839/oTtKUqnUUpSgFKUoBSlKAUpSgFKUoBSlKAUpSgFKUoBSlKAUpSgFKUoBSlKAUpSgFKUoBULxcdCVboDwgaJwP9HnKybd+mSSf6LP6CpqvmSMMCCAQRgg7gg7EEelDM45keq2Rkbg17VK4TzT0IwpHUhQLpbOibpHwxydNziROw1K2f6I7VdM1E7MYeKsRaGjxy/MULMgzIcJGNt5HISPOfLUwJ+ANecI4LHbrhANTYMj4Gp23JZj5nLMfvrR47dKZYVUjVE4uHYkaEiCurM5PqGYKPhnsCalOGcTjuIxJEdSEkA4IzpJUkZG4yO9OJE1LEfhu+ptUpSqdhSlKAUpSgFKUoBSlKAUpSgFKUoBSlKAUpSgFKUoBSlKAUpSgFKUoBSlKAUpSgFKhOMc2RW8nTZJXcgELHGzZznAyNs7VX4uOcUkmhf3YxwGTSy4GoqWxmTVlkwN8gAbfKpZ557RCLrVvwV17Sck5TBOFmdYwxZECREoWOW6bshZN+2CCPLyxmbllDtJLPJH/AKN5CU/WONbj4MxFZeJXlyHCQQK4K56kkulAcnYqAXPYHb1rHdcCacnrys0Zx9CngTtgh2HjkGd8ZA+FCOEdVGN/L14eyytXXCFvJVissQ20bN15IhoWRj4TGukDqYUuM50jXV5t7dUVUQBVUBVA7ADYAV7FCqKFUBVGwAGAPkB2r7okbw8JQt8X+a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hQSERUUExQWFRUVFxcWGBgWFxoaGBwYGhgWFRcYGBcYHiYeGBolHBQVHzAgIycpLSw4Fh4xNTAqNSorLCkBCQoKDgwOGg8PGiwkHyQsLC8sLTAsLiwvLC80LC0qLCwsKiwtLCwsLCwsLCwsLCwsLCwsLSwsLCksLCwsLCwsNP/AABEIALABHgMBIgACEQEDEQH/xAAcAAEAAgMBAQEAAAAAAAAAAAAABQYDBAcBAgj/xABQEAACAQMCBAMEBQcGCwYHAAABAgMABBESIQUGEzEiQVEHFGFxIzJUgaNCUnKCkaGxFjNiwcPRCBUkNFNzkpOys8IlNUN00uFEY2SDhKLw/8QAGgEBAQEBAQEBAAAAAAAAAAAAAAECAwQFBv/EADQRAAICAAMFBQcEAgMAAAAAAAABAhEDEiEEMUFR0RMUYZKhcYGRscHh8DJCUvEiMwUjQ//aAAwDAQACEQMRAD8A7jSlKAUpSgFKUoBSlKAUpSgFV/mCBGuIOuuYMOuTnSJmMejX6bBgCfNseYzYKxzwK6lXUMrDBDDIIPkQe4ozE45o0Ro5TtPs8f3qD/Gvf5KWn2aH/dr/AHVH8K4l0bCWUeIRGYrGzboqsxWJmOTlQAN8+gztWzwjmfrSmJoZImCkjV2LIQJQNuylkw3ZtW3as6HCLwnVpW/Az/yUtPs0P+7X+6n8lLT7ND/u1/urbuOKwxgl5Y1A76nUfxNRSc8Wp/KkBzjHRkJ33Xsp+sNx61dDUuxjvr0Ng8p2n+gjHyGP3Cvf5J2n2eP/AGa37K+SZA8bBlPmPUbEEHcEeh3rPSkbWHhvVJfAiTynafZ4h8lA/hWOXlG30nQpjbHhdGYFW8mG+Mg777VNUpReyw/4r4GhwHiBmt45GxqKjWB2DjZxjywwO3lW/UZc8t28jF2iXU25YZUk+pKkZNfA5WgHYSD9GeYfwehF2iVUn7/sS1KiTy4nlLcj/wDJmP8AFjXn8nz5XNyP/uKf+JDQuafL1JelRJ4RMPq3k36yQN/CMH99eCxux2ukP6Vvn/hkWgzv+L9OpL0qJMV6O0ls3zikX+0avA97+ZbH9eQf9BoO05pkvUVc8wqsjIsc0pTHUMSagmcHc5Go4YHSupvhWOTi08bRiaGMLJIseqOZm0lgdJKtEuxIC9+7Cvrgu012vkJlbPxeGIkfuz+tQy520o/Lws2rDjUM2RHICw7qcq4xjOpGww7juPOt2tHiHBYZx9JGrHybGHGOxVx4lI9QawcsuxgwzMzJJMhLEsfDNIoBY7nYDv8AChpSkpZZErSlKp0FKUoBSlKAUpSgFKUoBSlKAUpSgFYrpWKMIyFcqdJYZAbGxI8xmstKArfD+TFC4nkadt238K62xmQDcmTYYZicfk6e1ZrXkezTfohz5tIWcn56iQanqVKRxWBhr9q+ZpQcEt0IKQRKR2KxqMfLAqLn5DtSSyJ02OclcEHO5BSQMhH6tWGlKNPChJU0iv2thPaLiJYpowSSiIIZd+5GD03b4YT51G8L58aS76MkYjRy6rqIDqV7dTLbFsHwlVIyuNQOauVRnGuXILpGWVAdWPENn2zp8XfbJ2ORv2pXI5TwppLs3u4fckgc9q9qqcv4sHWzkbIkd2hfUu476SmxQ7HsCCSdwTirXRHXDnnWu/iuQpXjMAMnYDzqr8xc3hYHNrrkfOA6RsyDfciTSY2OxAGTv+yjdDExI4auRaaVDRctp3MtyxOSxM8ilsnIyqFVXGcYUCvOlPbE6A1xD30s/wBMnqFZ9pV+DEEep8hM8lq19SapWvYX6TIHQ5ByNxggg4ZWB3VgQQQe2K2Kp0TTVoUpShTV4jw8TJoJZfErBlxqDIwdSMgjuo7givnhvDRCH8byNI2tmfTqJ0qg+qqgAKijtW5ShnKrzcRUHwuDo3c8YZisiLOAxyA7SSiXT6DePb41OVEcV8FzayfnM8B+ToZB+xoF/aajMYmlS5P56EvSlKp1FKUoBSlKAUpSgFKUoBSlKAUpSgFKUoBSlKAUpSgFKUoCpc3cuTTXEU0Ko+F6bh204AkWUMpwd/CwyASM5xUo8V64Pjt4s7YCPIVHbIcsoY+e6YqZpUo49jHM5W9SCteVR/48slyoYlEmIKj9JRtIfi2QPICpxVAGAMAbACvaVTcYRjuFKUobIG+t5LaSW5iCujhXlj+q/gUgtG2dJOMHDDfHf0m4ZQyhh2YAj5EZFeyRhgVIyCCCPgdjUFFO9loSRg9uWEaSE4ePI8CyZGGXI0h853XIO5qbjj/rfh8mT9KUqnYUpSgFRnMVszwMUGp4ykqDzLRusmB6EhSv61SdKGZRzJoxWlysiLIhyrqGU/AjI/cay1D8A+jaa3/0T6kH/wAqXxrj4Buon6lTFCQlmjbFKUobFKwXl4kSF3OlV7n/APvOqvxbjUpxljDrJEUKfzzkLqVZH7RFtsDb6wye9ajFsjdFtZwO5A+deqwPbeucniFvFOiTRwFS8pdpMvIIwC0bNqctG2HXVrUHMcm3atiz6c82mAQoDLgPBKVdYgJGZ2RH7krGBqXALtkHG++zJmL/AEqncO5zVZpIjJ7xHFpLSqu6q3ZmK+F0/pjHrg96tVxAk0ZVgHRgNjuCNiP6jWHFx3lTsz0qmeyO3A4XC/d5DIWY5LNplkVdRO5wBivmPgsIXin0a7Phf6I90t5cL+aNZLbY3Oa04JSavcS9LLrSuc8n8Uk4e0FpdOz29yqvazuckOyhmt5G9cklT55x8FneGcIha9vgY1IPRBBG2GTW2B5ZYAnHcjNHCgpWWmlcw5R5ZW74CVGRNJ1ysuo6+oksqxHXnOBgL8ialeF8aSXgasI11lBB0iNvei/SCkeWZiG+RzVeHWl8aCkXqlc1564HDaWlgvYJd20ckhJDNGdXVLkHJDYLEVNcLseHy3QNsBrhQs+jOkrIGjCuCd/M9vKmRVf0F60XDNK5TwSGxR79boDe9lhgTLmTAWMiOBVOrVl9gu+9Z5mu7bhdkLzrFOv/AJVpLNKtuTIUWRk8RH82Gwc48NXsvEmY6fSqby5c8MuJy1lJFnpOkkKAoHViniaI4yV0kZ0/+Id6i+TOXIp471WzheIzL3OelE6MsWc5CfAVnJz+RbOjUrnvDOXYH4teQshMSQ2zKmt8KX6mogats6R+yvrj/A24aIL6Au/u6JFdLknq24VUaTSSRrTAfb457b3IrqxZ0ClVzhjC9uBdBs28OpLfBOmRztLP/SUbxpn0kPmprX5t4k7XVnYo7Ri5MrSuhIfpRJrKIw3UuSBqG4AOKzk1otlrpVcv+Q7Z4yIk6EoB0TREpKreTFwdT79wxOaonEOLe98NsLi5wJVvoredxldSK7rICVx4WABI7ZzWowUtzI5UderHcQK6lGAKsCCD2IPeqvy/BYteFrTGqKLD6M6CJWGnOT9YdFvLs5qzXl4kSNJIwRFGSxOAK5yVC1WpA3ltcWkDOlwHSFMhJY03VB2LqV3wMZNUjjXtWndz7uFjjB2LKGc/E52HyA+815zz7QRdL0IARFnLM2xfByAB5LkZ33O3bzh+D8nvdWsk0Tq0kbY6I+sVxnPzPkPPB3ztXJvkfC2jaJTn2ezt17fl9iw8B9rMgYLdKrIfy0GGHxK9mHywfn2rp9vcLIiuhDKwBBHYg7givzeRiuoeyLi7MktuxyI8OnwDEhh8sgH9Y0jLgb2DbJyn2eI7vcWvmfmiKyi1yeJmyEQd2P8AUBtk/H5Cua3ftUvGbKdONfJQmr9pbv8AuqI5y4u1xeSsTlVYxoPIIpKjHz3P6xrX4BwCW7lEcQ+LMfqqvqx/q86jk3uOG0bZi4uJkwnS4VxLhwj2jdSaJ5lCSISjMgOloW3fUu5UqVVwdxs3bNdRBr888a4cIJ5IlkWQI2NS9j/cR2I33Brp/JHtAjlSOCdtMwwoZvqv5L4vJjtse57d8VqL5nq2La3meHivUvFKUrZ9kqXGeK5mLAdToELFFqAMk3d2A3LaFOAArHOSBVZnkLyCHrOiPMsckwjdmmkAdGX6NjodVGhnAGsKSxCBFb2XmABQAXDxR3NwwwpRn6b3Ksw6mQVKrgsh7dxnNVzmO5ihs7BobkDEkrO0DgydXSojcgEagFQKSfzuxJxXshDgcWyC5gkms7yW28S6JDoWNyNUbghV8IJLMjL6dyMZNXzi3CpU4ZAZbV2u0CnKNEmPEZNJ8QIxq3KrnOd980Tnq3mmtnuIIo3E2oyDSxJSGRUJwCR4nQjdtOn1Arbm9oMaXrzGZXiW3bCIxI1axsABhW2GSxOwPyrcnJ1oRJcyP4JxmRwCUVZEZiDKnhZkTXIsioC0syIcq/iJUuca8Fr1y7dBXMIDBGXqxK4Ksq5w8ZVtxpbsPQ1za55qe5uuu00LGII0UUeUwqzO+rU5BclI1JHmJhgeE1beCALKhV0YR3TQaUjC4ysoYucAsxwp7t23LE7c8SOhqLHKc1zw6AWktlPMI3k6csBiZHRnZwTrkUofFjBHlUvFaTi1u3eI9W5Z2EKMrFcxR26KWJCk6Y1YkHAycE4yYPjvtEu7W7htHs4Xln09Mpctp8TFBktCCNxUpPxfiwGRY2zfAXZz/wDtGB++sNS3utfH7mlW43f8QJd8OS2uYmX6NFIOnWjooAZSpIyCMgg/xIqM5Msry396N2pldWiVHTBMyImlX3b62O+SOx+Zwt7QbheHJfmzVoymtwJ8Mv0jJspj8QwFbOR3O228pybzVNfxrP7sIoHDaWMwZyVYp/NhBgZVt9Xl23qNTUXe6xpZi9mlhNb2KQTxPFIjSE6ihB1ySONJRjnYjPatThnKksfE5mx/kZf3xBt/nToYXGPQDW/buyelXaq3x7nVYZltYI2ubthq6MZACr+dLIdo13HfJ3G24rKlKTdcS0kjW5+tJpfdBDA8vSu4Lh9JQAJGWLAF3XLbjArcXicrzxlbKZPrCSSTpfzYR2CrolJLGTQBtjc1qSTcYxqEdgPPQZJyflr0gZ+7FanBvaUDcizvoGs7g4C6mDRPnYaZBjudh5HtnO1ap1Sp0TSzR4byk1ynEIbqCSJbi5e5hkJQlDhAjjQ5KuCCcemRnepThnF+IRwRC4tXkkikMczRmNupGFcLNGC4OdQQlSAdyQPIavOHtIm4c6CazDLIXEbJcA50kfWUxjSSGU43+ZreueZOIohf/FgYAZKpdo0nxwvTwx+AJNV5mtUqfj9yaHy/DWuL+G86DxLaxzfWCiWZpFChQoOQqgMcuQSWGBjJr3kC0mi97E0DxdW7nuELFCCkhXSDoc4bbcGtnknnuHiUbNGGR4yA8b4yM5wQRsVODv8AA5AqL5z9osvDWBlsw0bsyxuk4ydO/iUx+EkHOMnz3qVNvJRdFqbPBreccWup2t5FimjhjRz08ZiD6iQHLAHOxxU7zIHNrMscbSO8boqrpzllYDOogAZPrWlNxi9WAymzj1DJMfvO+gLqzq6WNWdtP76gOWfaNdX8bSW3DwyK2gl7pV8WkNjHTJ7MKmWT/wAtNPEWloWHka3kisLeGWNo5IY0jYNpO6qASCrEEVp868vzSvbXVrpNxaOzKjHSJI3AWSPV+SSBsTt3rV4jzteWyl5+GSdJd2eCdJiB5kppU4+Pap3lnmq3v4urbvqA2ZTs6nvhl8vn2PkTUaknnLo9DVPME8iERWcyTEYHW0LGrerurnUo7+AMTjtVe4pypJb2thbW8Uk5guobmWQaFzpd3lbxuPEWbIX0wM1a+a+YFsrSW4YA9NfCvbU58KL97Efvr3lTmBb20iuFGOoviXvpceF1+5gf3UTaWZLQNJ6G9BCpbq6Crsiqc/WCjLBTgkbFm/aa5v7X+Jt1IYAcIF6pHqSWRc/IK3+1XUKontS5aaaNbiMZaIEOB3MffI/ROT8mPpXCW48m3RlLAkonP+U/dTPpuwem6lQ2rAVjsGbHl8fLufhbrbgi8HZ7qWUvnKQIhI6mRn6TywPvG2fQVzerZwXnJBava3aGaLSelgjUrD6q6j2Hod9PoRsOaZ8LZsWC0kkmtz8fEzc2+63UAvYWWKUsFlhPcse5AHn56uxHo2xyeyabF449YW/c8Z/vqlVLcr8cFpOZCpYdN0wO+WG3fyyBS9bJh46ePHEarn1NC3jEkoDOEDtu7ZwuTuTiujx8wWNp/kMZbQylZbhGwQ5GNWQN8eZGy7d98cwqa5U4nBbz9SeMyBVJQDGA43UkHv8A1d8HyJk2bGySpUr4vkWV+SLexjllvX6gOUhWM4LZGzfBvhuBjJztVBqR4/x+W7lMkp+CqPqqvoP7/OtSytGlkSNPrOwUZOBkkAZPluRRmMaUJyy4SperO5clcRaexhkc5bSVJPclGZMn4nTn76nK0OBcKFtbxwqchFwT6nux+8kn76366o/V4SaglLfSsq9jAXtns9GVzPbytkDQhVijaTu2VZRt/CuD3dpNHiKZXUxNJGFJZlJQhMJqJAAI8u+fjmv0HxiJoXadNQR10TaN2UAELMoIO6532O3kcbQHMnKqXJToOXlkhyzOpMUyroTW7quhJ8HAfBOMjGwK+zCxMr9pJRs5/acNiMUJaBlZT1RE8mlpNSNpZWJXSD4X77b4PkNfivOES26m1i6d0QomY5kKBdYzFI4O5yoZs+g8WSakeI8sP9MrxXMeCdKqrSrnUvhMkIIYmMn6zDYdu1avDPZw8jKqRNJkKx1xtbIhP1g3UGt1ByMrq7dvKvQnHe2c6fAmeUuOjiDmN0JnkWJGchivTD6p2TJxENA04wMlkxgHFdFmneWe3R49BR5ZWXUG8Kaoo2yNhq1ggd+48jUJwTl+2so7iQM0UzSr1ZI4ymWBWTo26uDmM5x4c5y24wAtm4LZvl5pRiWXHh/MQfUj+YySfifhXkxJJu0dYp8TnXtJmROOcMd2VFXSWZiAABKTkk7AVcuOe0Kzt7d5UngmdVysSTIWc9go0kn78Gqd7R41bjvC1YBlOkEMMggykYIOxq68xcj29zbSRJFDG7rhJBEuVbYhhgA+XkasstQzfmoV26NT2h2aR8GukjRURYjpVRgDxA7Adt6+fZH/AN0Wvyl/50tbHtOP/ZN3/qj/ABFa/sj/AO6LX5S/86Ws/wDl7/oX9/uLNxS9EMEspGRHG8hH6Klv6q537DYDJDc3kh1TTzkMx74VVfHwGqRtvgPSr5zCEa3kjkcIJgYAT+dL9EgHxJYVzX2EcU6fvNjL4ZUk6gU98gCKUfqlF/2qQX/XKvAP9SOuVzf26cGWSwE+PHBIuG89EhCMP2lD+rXSK5/7a7/HDxAo1SXMscaIN2Olg5wPPdVHzcVnBvOqLP8ASyk+0HibXXD+Dyucu+oMT5sOkjE/MqT99df4rzXa2yM0s8a6c5XWC5I/JVAdRbO2AK5P7TOEe6WfCIG7xEhsdtX0RfHw1E1Ne0/lF7eUcWsRpliOuYAbEDYyY89tnHmDnyJPocYyUV7a+JzTav3Gz7IeXJkkur2aNoRcsTHGww2gu0hYr5DxAD5E9iM6n+ED/MWv+uf/AIKvnJ/NMfELVJ49j9V0zujjGpT+3IPmCDVD/wAID+YtP9c3/BWINvGVlaShodQvF+icf0WH7jXNv8H3/MJv/Mf2UVdIv3xFIfRGP7jXN/8AB+/zCb/zH9lFWI/65e40/wBSOoVxq1j/AMXcz9KLww3QGUH1cSKzbDsMSoSPQEiuy1x33pLjj9xfE/5Lw6Mln8iyIyhQfM62kI9dHxFMH93s/oT4Fu4/Et/xGKzYaoLZPebgeRdwUgjP3F3x8BVb9lFy1lfXfCpT9VjJET54Azj9KMxvj4NUjydwniRie7SW2ja9b3hllhd3AYYjTUJVGkJpwMbZNV32icNvbK5tuKSPDI0bpG3RjaPYaiA+p2zqUumdu4FdYpO8O/7Mv+R2mlYLG9WaNJYzlJFV1PqrAEH9hqpe0LnQ2gEMP884yW76F7A4/OODj0xn0rxvTeMXFjhQc5bjDzZyhw4sXklW1dt9mUA/Hpn/AKcVTbrlmzVWKcRjYgEhTGQSQMgA6vPtVamnZ2LMxZmOSzEkk/Enc1KQcqTtavdaQsSYPiOCwzglAe4H7/LNcbvgfnJ40caTccJev0ocS4LFHEHS7ilJxlFDBhnv6jb7qh69ryoeKTTeioyQRhmVSwUEgFjnABOMnG+B32qyryra/lcShH6KM3/UKq1Z7K0aWRI0xqdgoycDJOBkmhvDklo438foXCy5S4cSNfElI9AFj/e5NXvhnKFmtu6QAESrpMoYMx8wQ/lggMMYGQK49xzgMtpKY5VwfyWH1WHqp8x+8edffAOYprOTXE235SH6rD0Yf19xWk64Huwtow8KWWeGlz5+p3Hgd+0sQ14EiExygeUibNj4HZh8GFSFVfg/GFkkiuI9o7waHU/kzxqcZ+aIy/Hpp61aK6I+/hTzR/PzcKh34I0bFrVxHk5MbDMRJ7kAboT6r+ythr2bJxb5Hr1E/bXnv0/2f8VKysVLn8H0PV2Eny8y6lel4JN1VkeFmZZHlOiSMhmfpgfXVWAURqANzjzJwa+uF8EuIzGUjCGNHQNI6Y0u+vGiMFiBsAuvA0jucmp/36f7P+KlPfp/s/4qVvvC5ejJ3eXNeaPU+bPgmHEszmaUdiRhU/QQbL89zUnUd79P9n/FSnv0/wBn/FSsPFT5/B9DXYS8PMupS+N8hX11ewXjz2yPb6dCrHIVOly/iy+TknG2KvnDhL0x1+mZN89MME77YDEntitf36f7P+KlPfp/s/4qVqWPmVO/g+hFs8lxXmXUjefeC3F5aPb25iXq7O0pbZQQ3hCqckkY37VCct8B4tZW0dvGbBkj1YLmfV4mZznAx3Y1bffp/s/4qU9+n+z/AIqVVtCUctej6E7vK7teZdStScD4ncT2xunsxBDMsxWAS62ZA2ndxgjLZ8q+ea/ZmtxcC7tZja3akHWoyrEDGWXyONifMbEGrP79P9n/ABUp79P9n/FSneadq/g+g7u+a8y6kBbLxoAKx4exG3U+nBPxKAAZ+RFbXCeTMXAu7uX3m5Awh0hIoge4hjycH+kSSfhUr79P9n/FSnv0/wBn/FSp264L0fQvd5c15l1KT7QOR77iTx4a1iSBnKeOVmbUVwW+jAU4QbDPc71eeGiZoyLpIQxJGImZ0K4HfWqkHOrbfy3r49+n+z/ipT36f7P+KlHjppKnp4MLZ5J3a8y6lJ4N7PLrh99JNYyQ+7Sd4JWcbdwMqrfVJOlu+Dg+tfftE5JvuJlEBtoo4ndkJeQu2RpBYdPCnHkCe/ern79P9n/FSnv0/wBn/FStd61zcfY+hO7OqteZdTRnivpLSVGW2Wdl0KVkkMeCNLMcxhgdyQoz5b1VOTOTeKcNieKJrJ1d9ZMhnznSqYGlcYwo8qvPv0/2f8VKe/T/AGf8VKi2hJNV6Md3lzXmXUrt1wPil0DHPdQW0R2b3RHMjDzAklPg+YFaPGvZvI1p7jaPDBa5VmyrtLIwwT1GDAEEhT+qBsNquHv0/wBn/FSnv0/2f8VKLaa3fJ9B3d815l1MnCI5ljxP0tQOB0QwTTgY2ckg9/3VDc88v3F7A1vG0CxyKAxkVywYMGUppIAxgd6lffp/s/4qU9+n+z/ipWVjJO1fwfQvYSqrXmXUhuROXLqxiFvNNFLCgbQVVlkGW1aTkkFRlvjuK577SomHEZS3ZhGV/R0Ku33qw+6uw2tzIzYeLQMd9atv6YFRvNXKMV8gDeCRc6JANxnyI/KX4fsxVlLtNfsfP27ZZYmHkW9a77OZ8pcLtBE11dyKyxtpEI3Zm7jUv5QPkBtscnAIqc5jt5eKxQyWjZjBCPASF6b/AJ7Y7jHzwMY7mqLxjhD20zQyjxKe47EHcMp9CKtF5zjDbW4g4cpUuoMkzDx5I3H6QyRnsPyfWua5HxMLEioSw8RUlv5t/nuIbmzl+OzdI1mEr6fpQB9Vv7iD2O+2T3FZJbFF4XHIVHUe6Yasb6FjI059NW9QDMScnJJ3Pqf7zV55x4b0eF2ceRlWbXjyd1LsD8QSRUOUEp9pNKkl0Ifn/hiwXrrGoRCqMoAwMFQDgfNWrYg5HM9ok9rIJpBtLGNip8gufMfHv3HpUr7S7TqQ2l2oyGjVGPzAkT+L1T+CccltJRJE2D2IP1WH5rDzH8PKj3m8VYcMeSmtH6XraOi3l/bCOKw4hJ1ZNPil2xE5+oNffODjUfhq2Nc85g4R7tcPD1FkC9mX0O4BHk3qKl+b+KWl0iTxK0dw5PVTHh2H1ifMk4wR33yAa95P5L96BmlbRAhwcfWc9yq52A3G/wD74r1NYzePPs4pPk/DxLFyNZyHhrMqkmO5E0a/ndPpllX4nDqPia6HaXSyIsiHKuoZT6gjIrU4Rw8RjwYCABUVfqhR2+ffv6knzrW4ODDNJbEgrhp4iBg6Xkcuh3wdLMuCMbONtq2tD7eBB4UYxfKvz85GxNzNaoxR7mBWBwVaZAwPoQWyDXzPzRaIxV7q3VlJBDTRggjYggtkGqtxuMHmGwP/ANNP/Bh/Wa1+YruKHmC2eYgL7nIMkE79RsdgfjXoWGnXss9GYu3D+PW05Kw3EMrAZIjkRyB2yQpOBvW090isqFlDPnSpIDNp3bSO5wCM47VBcCvra5uZpoBlolWFnA0htWJcYIByNt/jVP50llZ24pEWK8OnWNEHZ41JS8b73bp59IGPnUULlW4rlSOpVFS812auUa6gVwdJUyoCG/NOTs3w71q8zTST8MmazJLyQFoivc6lyNP9IqdviRVT4Tz1wprFbKZjbZi6LxSRMuCV0tuVK5zk5PzNIwtWGzpQNfFxcrGpd2VFXcsxAUD4k7Cvm0VRGgQgrpXSQQQVwMEEbEYxWauRoiDzhZDveW3+/j/9VZhzHa9Pq+8wdPOnX1U0agMkas4zjyrn/s345a20N2kraT77cH+bdvD4QN1Uj8k7VceFcItriz3iBiux1yjAHHWUMcYAwcEbjeu0oKL4mE2ydjlDKGUgqQCCDkEHcEEbEY86jjzRaBQ3vVvpJKhutHgkYJAOrBI1Lt8RXPeBtcQyScDLkDJaOfUAwsmyzKnn1fyBj6upj2QZ6EnLcCmHEahYI3jjTA0BX6ediO/0QGfie+akoKL1Km2eHmyzH/xdv/vo/wD1V9S8z2i41XVuuoBhmaMZU9mGW3B9aqvJthGeJ8XBRSBLb4BUbZiYnG21aftBsIrVOEp2jhvIhkjJCAEnYDft2Aq5I5sv5uslurLpBzVZu4RLu3Z2OFVZoyxJ7AANkmti241BJIY45onkXOUWRWYYODlQcjBNQg4taXlxFCg1OmbgEIU0mJowPrqCcmTy9Kr3NfLEk/EJ57VtF3axWskJ8nyboPG3kQwUDf0wdiaigno9BbOhXl7HEpeV0jUYyzsFXftuxArFFxiBozKs0TRLnVIJFKDHfLg4HcefnUHwHmqPiFjI+NEiK6TRN9aOQKQykHfHfB/rBAq/G5TFacGleJ5bOFY2nVF1YPu6CF2XzVWJO+2ceeKLDt095XLiX6x5ktZm0RXEMj99KSKWx66QckfGkfMtqzhFuYC5OkKJULFs4wAGyTnyqB4fzbw3iFxB051M8LM8alSj5Mbxsv0igkaXJwp/JB8q0+HRD+Udycb+5R/vdB/UKZN92tBZcr/icUC6ppUiXOMyOqjPoCxGT8KwcO5itrglYbiKVh3VJFZh81ByKqvs4kF6Z+ITDXI00kUWrfpQpgKifmk5JYjv51te03gKy2UlwvguLVTNFMuzqU8RAYb4IBGO3Y0yJSysXpZZJ+NQJIInmiWQ4ARpFDnOy4UnJz5Vtu4AJJAAGST2A8yTXN+MWS8XtuGdbwtOkj6l7rIIC2pfhrXOKl+RuaJCz2F74by3Hfymj/JlQ+ZxjP7fUKeHSte8KWpZrHjUE5IhnilIGSI5FcgdskKTit2q9yhGAbzHneTH9oSrDWJKnSKile0Xk1rpVmhGZYxpK9taZzgH84EnHrk/CuUNw2UNoMUmrtp0Nqz8sZr9GUrm42fO2j/j4Y086dPicr5S9mTv9LdZj80TALZ2ILqwI0/0T388eefmLgyDhUhjQKI7uR8gY1KJZIQfuBA/VrptVbiMHRWaGb/NbgyYkCkmN5SSVcDOF1MWDYxnY42JmWhLZMPDw8seTV/IjeQpY73hzW0u/TzGR56SdUbD0I3A/Qqkcx8i3Fqx8DSReUiAkY/pAbqf3ehqc5Q4Hf2V1rNuzRnwSYZN1z9YeLuDuPvHnXVqJWjlh7OtpwksRNSjpZ+f+D8s3Fy4WKNtzuzAhF+JY7fd3rsfCOBCKJLfB6cXmfy2OSxI8skk9zscd+07Sqo0enZtihga3bFVD2hcRa2WGde4Lxfc+l/7EVb6p/tCtDMIYh6u/wDs6F/tKr3HXar7J1v+5F8cvgOO2suiUxxQzRyOIZSqs2rA1BMHfG4yN694jfD/AB9DLol6UdtJCziGUoJC7ELqCY+/tuN66HSu3aLlwo75Suc28SFpDNLDG7XEy6UCJJJlwAiswUEBV16j2yF8zWrYcl2YtFX6do+mQ2ZrldQwdZMWsbsdRK6d8narbSsqbSpFo5nyTx6a2sLi36U0kloZfdy0EoE0QJKacqMnv4djjTUxx/mG2vbSWGKN7iWRGRIui4YOwIUuXUCIKSCWYjGNt8VdKVpzTeaiVpRF8r8JNrZwQM2pookQnyJA3x8M9vurfubgIpds4UZOASfuCgk/cKy0rm3btmjm3s746ltDOs8dwjPdzyge63JyjlSpysZHl277VNQc2LFayGK3mKxv0bWIQzKzhY4sEh1yia2YamwMLnc1b6VtzTd0ZSZzzmPkeVbVbmE6+IwObkyAHMjkDqRAf6PSoRU9EUeZq3cB48tzbiYpJEdOXSRHVlbGWXDKC2PUDepWlRzzKmVKigck3n/afEWKSqtxJCYmeGVVYJGwbDMoAxjzxXvtJufp+HgJK/Ru45pOnFK4WMZyxKKf2Df4VfqVrP8A5Zq/NxK0oqt3zVC0kRhjmeYukSlra5UKkskQmYsyKoAVdW5/JFfXCuIq3E7oYkAaK3RWMUgUtGbkyAOV0nGtfPfO2atFKzmVVRaOfc88uzW8rcRsF1SFSlzCM4mjIxqAG+tfhvtnyIaRs+YfdLbh4kR+i9uokcRO3TZYotGvQDoBy43Hl5b1cKVc9pJomXkUPjVtHxG7smtkJFvOs8lxoZVCJuIldgOozNp2XIGnJxtnBw2+H+PppdEoikto4VkMMoQyB1OnUUx9522710OlXtNKGU5xy+X4NPcQTRyGymlaaGeNGkVC2NUcoQErsFAOMbZ89pbmPipv7d7WyDOZx03mKMsUcbYDsXYAO2nICLk5O+BvVxpUc7eatRXApd8Y7W44dAiyFLcOpIikYKvQMaFmRSMk4/bW3z1yibtEmt26d5bnXBINt+5jb1Ru2/bPoSDaaVM7TTQoqXs2upZbeaSeIwyvcys6EEYbCA4B3xkf+571baUqSduypUKUpWSio3mSEvZ3CqMkwyAD1Og7VJUoZksyaMVtOHRXXdWUMPkRkfuNZagLKaW1Tom3llSPIjeIxnMfdAVZ1YMB4e2PCD57SvD+JxzqWjbODhgQQyn811O6n4EVDMJp6PebVKUqnQVD3Ch75FO4S3kJ+byRAf8AKNTFQXCr1Zb27KsG6awxHHkVMxI/axH3VDliNWo839/oTtKUqnUUpSgFKUoBSlKAUpSgFKUoBSlKAUpSgFKUoBSlKAUpSgFKUoBSlKAUpSgFKUoBULxcdCVboDwgaJwP9HnKybd+mSSf6LP6CpqvmSMMCCAQRgg7gg7EEelDM45keq2Rkbg17VK4TzT0IwpHUhQLpbOibpHwxydNziROw1K2f6I7VdM1E7MYeKsRaGjxy/MULMgzIcJGNt5HISPOfLUwJ+ANecI4LHbrhANTYMj4Gp23JZj5nLMfvrR47dKZYVUjVE4uHYkaEiCurM5PqGYKPhnsCalOGcTjuIxJEdSEkA4IzpJUkZG4yO9OJE1LEfhu+ptUpSqdhSlKAUpSgFKUoBSlKAUpSgFKUoBSlKAUpSgFKUoBSlKAUpSgFKUoBSlKAUpSgFKhOMc2RW8nTZJXcgELHGzZznAyNs7VX4uOcUkmhf3YxwGTSy4GoqWxmTVlkwN8gAbfKpZ557RCLrVvwV17Sck5TBOFmdYwxZECREoWOW6bshZN+2CCPLyxmbllDtJLPJH/AKN5CU/WONbj4MxFZeJXlyHCQQK4K56kkulAcnYqAXPYHb1rHdcCacnrys0Zx9CngTtgh2HjkGd8ZA+FCOEdVGN/L14eyytXXCFvJVissQ20bN15IhoWRj4TGukDqYUuM50jXV5t7dUVUQBVUBVA7ADYAV7FCqKFUBVGwAGAPkB2r7okbw8JQt8X+aH/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8" name="Picture 8" descr="http://okeechobee.ifas.ufl.edu/images/FL-4-H-Logo_Lr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380" y="1713122"/>
            <a:ext cx="5964730" cy="368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889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08081" y="1033551"/>
            <a:ext cx="5120856" cy="4045476"/>
          </a:xfrm>
          <a:prstGeom prst="rect">
            <a:avLst/>
          </a:prstGeom>
        </p:spPr>
      </p:pic>
      <p:pic>
        <p:nvPicPr>
          <p:cNvPr id="3" name="Picture 2" descr="C:\Users\jeff\AppData\Local\Microsoft\Windows\Temporary Internet Files\Content.Outlook\1YFEU8OF\IFASExt2013_New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8707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91993" y="540408"/>
            <a:ext cx="3453532" cy="4860527"/>
          </a:xfrm>
          <a:prstGeom prst="rect">
            <a:avLst/>
          </a:prstGeom>
        </p:spPr>
      </p:pic>
      <p:pic>
        <p:nvPicPr>
          <p:cNvPr id="4" name="Picture 2" descr="C:\Users\jeff\AppData\Local\Microsoft\Windows\Temporary Internet Files\Content.Outlook\1YFEU8OF\IFASExt2013_New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8189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17679"/>
          </a:xfrm>
        </p:spPr>
        <p:txBody>
          <a:bodyPr>
            <a:normAutofit/>
          </a:bodyPr>
          <a:lstStyle/>
          <a:p>
            <a:r>
              <a:rPr lang="en-US" sz="3600" dirty="0"/>
              <a:t>To Access Templates, go to…</a:t>
            </a:r>
            <a:br>
              <a:rPr lang="en-US" sz="3600" dirty="0"/>
            </a:br>
            <a:r>
              <a:rPr lang="en-US" sz="3600" dirty="0">
                <a:hlinkClick r:id="rId2"/>
              </a:rPr>
              <a:t>www.georgia4h.org/evaluationresources</a:t>
            </a:r>
            <a:r>
              <a:rPr lang="en-US" sz="3600" dirty="0"/>
              <a:t> </a:t>
            </a:r>
          </a:p>
        </p:txBody>
      </p:sp>
      <p:sp>
        <p:nvSpPr>
          <p:cNvPr id="3" name="Content Placeholder 2"/>
          <p:cNvSpPr>
            <a:spLocks noGrp="1"/>
          </p:cNvSpPr>
          <p:nvPr>
            <p:ph idx="1"/>
          </p:nvPr>
        </p:nvSpPr>
        <p:spPr>
          <a:xfrm>
            <a:off x="457200" y="1781503"/>
            <a:ext cx="8229600" cy="4344660"/>
          </a:xfrm>
        </p:spPr>
        <p:txBody>
          <a:bodyPr/>
          <a:lstStyle/>
          <a:p>
            <a:pPr marL="0" indent="0" algn="ctr">
              <a:buNone/>
            </a:pPr>
            <a:r>
              <a:rPr lang="en-US" dirty="0"/>
              <a:t>For more information contact:</a:t>
            </a:r>
            <a:br>
              <a:rPr lang="en-US" dirty="0"/>
            </a:br>
            <a:r>
              <a:rPr lang="en-US" dirty="0" smtClean="0"/>
              <a:t>University </a:t>
            </a:r>
            <a:r>
              <a:rPr lang="en-US" dirty="0"/>
              <a:t>of Georgia, State 4-H Office</a:t>
            </a:r>
          </a:p>
          <a:p>
            <a:pPr marL="0" indent="0">
              <a:buNone/>
            </a:pPr>
            <a:endParaRPr lang="en-US" sz="1000" dirty="0" smtClean="0"/>
          </a:p>
          <a:p>
            <a:pPr marL="0" indent="0">
              <a:buNone/>
            </a:pPr>
            <a:r>
              <a:rPr lang="en-US" dirty="0" smtClean="0"/>
              <a:t>Jeff </a:t>
            </a:r>
            <a:r>
              <a:rPr lang="en-US" dirty="0"/>
              <a:t>Buckley, </a:t>
            </a:r>
            <a:r>
              <a:rPr lang="en-US" dirty="0">
                <a:hlinkClick r:id="rId3"/>
              </a:rPr>
              <a:t>jbuckley@uga.edu</a:t>
            </a:r>
            <a:endParaRPr lang="en-US" dirty="0"/>
          </a:p>
          <a:p>
            <a:pPr marL="0" indent="0">
              <a:buNone/>
            </a:pPr>
            <a:r>
              <a:rPr lang="en-US" dirty="0" smtClean="0"/>
              <a:t>Jennifer Cantwell, </a:t>
            </a:r>
            <a:r>
              <a:rPr lang="en-US" dirty="0" smtClean="0">
                <a:hlinkClick r:id="rId4"/>
              </a:rPr>
              <a:t>jecantw@uga.edu</a:t>
            </a:r>
            <a:endParaRPr lang="en-US" dirty="0"/>
          </a:p>
          <a:p>
            <a:pPr marL="0" indent="0">
              <a:buNone/>
            </a:pPr>
            <a:r>
              <a:rPr lang="en-US" dirty="0" smtClean="0"/>
              <a:t>State </a:t>
            </a:r>
            <a:r>
              <a:rPr lang="en-US" dirty="0"/>
              <a:t>4-H Office – 706-542-4444</a:t>
            </a:r>
          </a:p>
          <a:p>
            <a:endParaRPr lang="en-US" dirty="0"/>
          </a:p>
        </p:txBody>
      </p:sp>
      <p:pic>
        <p:nvPicPr>
          <p:cNvPr id="4" name="Picture 2" descr="C:\Users\jeff\AppData\Local\Microsoft\Windows\Temporary Internet Files\Content.Outlook\1YFEU8OF\IFASExt2013_New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822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17679"/>
          </a:xfrm>
        </p:spPr>
        <p:txBody>
          <a:bodyPr>
            <a:normAutofit/>
          </a:bodyPr>
          <a:lstStyle/>
          <a:p>
            <a:endParaRPr lang="en-US" sz="3600" dirty="0"/>
          </a:p>
        </p:txBody>
      </p:sp>
      <p:sp>
        <p:nvSpPr>
          <p:cNvPr id="3" name="Content Placeholder 2"/>
          <p:cNvSpPr>
            <a:spLocks noGrp="1"/>
          </p:cNvSpPr>
          <p:nvPr>
            <p:ph idx="1"/>
          </p:nvPr>
        </p:nvSpPr>
        <p:spPr>
          <a:xfrm>
            <a:off x="457200" y="1781503"/>
            <a:ext cx="8229600" cy="4344660"/>
          </a:xfrm>
        </p:spPr>
        <p:txBody>
          <a:bodyPr/>
          <a:lstStyle/>
          <a:p>
            <a:pPr marL="0" indent="0" algn="ctr">
              <a:buNone/>
            </a:pPr>
            <a:r>
              <a:rPr lang="en-US" dirty="0"/>
              <a:t>For more information contact:</a:t>
            </a:r>
            <a:br>
              <a:rPr lang="en-US" dirty="0"/>
            </a:br>
            <a:r>
              <a:rPr lang="en-US" dirty="0" smtClean="0"/>
              <a:t>University </a:t>
            </a:r>
            <a:r>
              <a:rPr lang="en-US" dirty="0"/>
              <a:t>of </a:t>
            </a:r>
            <a:r>
              <a:rPr lang="en-US" dirty="0" smtClean="0"/>
              <a:t>Florida Extension</a:t>
            </a:r>
          </a:p>
          <a:p>
            <a:pPr marL="0" indent="0" algn="ctr">
              <a:buNone/>
            </a:pPr>
            <a:endParaRPr lang="en-US" sz="1200" dirty="0" smtClean="0"/>
          </a:p>
          <a:p>
            <a:pPr marL="0" indent="0">
              <a:buNone/>
            </a:pPr>
            <a:r>
              <a:rPr lang="en-US" dirty="0" smtClean="0"/>
              <a:t>Whitney Cherry</a:t>
            </a:r>
            <a:r>
              <a:rPr lang="en-US" smtClean="0"/>
              <a:t>, </a:t>
            </a:r>
            <a:r>
              <a:rPr lang="en-US" smtClean="0">
                <a:hlinkClick r:id="rId2"/>
              </a:rPr>
              <a:t>cherryw@ufl.edu</a:t>
            </a:r>
            <a:endParaRPr lang="en-US" dirty="0" smtClean="0"/>
          </a:p>
          <a:p>
            <a:pPr marL="0" indent="0">
              <a:buNone/>
            </a:pPr>
            <a:r>
              <a:rPr lang="en-US" dirty="0" smtClean="0"/>
              <a:t>Julie Dillard,  </a:t>
            </a:r>
            <a:r>
              <a:rPr lang="en-US" dirty="0" smtClean="0">
                <a:hlinkClick r:id="rId3"/>
              </a:rPr>
              <a:t>juliepd@ufl.edu</a:t>
            </a:r>
            <a:endParaRPr lang="en-US" dirty="0"/>
          </a:p>
          <a:p>
            <a:pPr marL="0" indent="0">
              <a:buNone/>
            </a:pPr>
            <a:r>
              <a:rPr lang="en-US" dirty="0" smtClean="0"/>
              <a:t>Nicole Crawson, </a:t>
            </a:r>
            <a:r>
              <a:rPr lang="en-US" dirty="0" smtClean="0">
                <a:hlinkClick r:id="rId4"/>
              </a:rPr>
              <a:t>ncrawson@ufl.edu</a:t>
            </a:r>
            <a:r>
              <a:rPr lang="en-US" dirty="0" smtClean="0"/>
              <a:t> </a:t>
            </a:r>
          </a:p>
          <a:p>
            <a:pPr marL="0" indent="0">
              <a:buNone/>
            </a:pPr>
            <a:endParaRPr lang="en-US" dirty="0"/>
          </a:p>
          <a:p>
            <a:endParaRPr lang="en-US" dirty="0"/>
          </a:p>
        </p:txBody>
      </p:sp>
      <p:pic>
        <p:nvPicPr>
          <p:cNvPr id="4" name="Picture 2" descr="C:\Users\jeff\AppData\Local\Microsoft\Windows\Temporary Internet Files\Content.Outlook\1YFEU8OF\IFASExt2013_New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0686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4000" b="1" dirty="0"/>
              <a:t>Questions, suggestions for improvement?</a:t>
            </a:r>
            <a:br>
              <a:rPr lang="en-US" sz="4000" b="1" dirty="0"/>
            </a:br>
            <a:r>
              <a:rPr lang="en-US" sz="4000" b="1" dirty="0"/>
              <a:t/>
            </a:r>
            <a:br>
              <a:rPr lang="en-US" sz="4000" b="1" dirty="0"/>
            </a:br>
            <a:r>
              <a:rPr lang="en-US" sz="4000" b="1" dirty="0"/>
              <a:t>Thank you for coming.</a:t>
            </a:r>
            <a:endParaRPr lang="en-US" sz="4000" dirty="0"/>
          </a:p>
        </p:txBody>
      </p:sp>
      <p:pic>
        <p:nvPicPr>
          <p:cNvPr id="4" name="Picture 2" descr="C:\Users\jeff\AppData\Local\Microsoft\Windows\Temporary Internet Files\Content.Outlook\1YFEU8OF\IFASExt2013_New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333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is it important?</a:t>
            </a:r>
            <a:endParaRPr lang="en-US" dirty="0"/>
          </a:p>
        </p:txBody>
      </p:sp>
      <p:sp>
        <p:nvSpPr>
          <p:cNvPr id="3" name="Content Placeholder 2"/>
          <p:cNvSpPr>
            <a:spLocks noGrp="1"/>
          </p:cNvSpPr>
          <p:nvPr>
            <p:ph idx="1"/>
          </p:nvPr>
        </p:nvSpPr>
        <p:spPr>
          <a:xfrm>
            <a:off x="331076" y="1417639"/>
            <a:ext cx="8229600" cy="3974168"/>
          </a:xfrm>
        </p:spPr>
        <p:txBody>
          <a:bodyPr>
            <a:normAutofit fontScale="92500"/>
          </a:bodyPr>
          <a:lstStyle/>
          <a:p>
            <a:r>
              <a:rPr lang="en-US" sz="2800" dirty="0"/>
              <a:t>As a result of shrinking state budgets, the need to effectively document program impacts is more critical than ever. </a:t>
            </a:r>
          </a:p>
          <a:p>
            <a:r>
              <a:rPr lang="en-US" sz="2800" dirty="0"/>
              <a:t>Many states do not have a full time Evaluation Specialist.</a:t>
            </a:r>
          </a:p>
          <a:p>
            <a:r>
              <a:rPr lang="en-US" sz="2800" dirty="0"/>
              <a:t>County Agents and State Specialists must develop their own evaluation </a:t>
            </a:r>
            <a:r>
              <a:rPr lang="en-US" sz="2800" dirty="0" smtClean="0"/>
              <a:t>instruments.</a:t>
            </a:r>
            <a:endParaRPr lang="en-US" sz="2800" dirty="0"/>
          </a:p>
          <a:p>
            <a:r>
              <a:rPr lang="en-US" sz="2800" dirty="0"/>
              <a:t>Many County Agents and State Specialists may not feel qualified or confident enough to develop their own instruments and/or to tabulate and report data.</a:t>
            </a:r>
          </a:p>
          <a:p>
            <a:pPr marL="0" indent="0">
              <a:buNone/>
            </a:pPr>
            <a:endParaRPr lang="en-US" dirty="0"/>
          </a:p>
        </p:txBody>
      </p:sp>
      <p:pic>
        <p:nvPicPr>
          <p:cNvPr id="4" name="Picture 2" descr="C:\Users\jeff\AppData\Local\Microsoft\Windows\Temporary Internet Files\Content.Outlook\1YFEU8OF\IFASExt2013_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649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Things to consider</a:t>
            </a:r>
            <a:endParaRPr lang="en-US" dirty="0"/>
          </a:p>
        </p:txBody>
      </p:sp>
      <p:sp>
        <p:nvSpPr>
          <p:cNvPr id="3" name="Content Placeholder 2"/>
          <p:cNvSpPr>
            <a:spLocks noGrp="1"/>
          </p:cNvSpPr>
          <p:nvPr>
            <p:ph idx="1"/>
          </p:nvPr>
        </p:nvSpPr>
        <p:spPr>
          <a:xfrm>
            <a:off x="457200" y="1277007"/>
            <a:ext cx="8229600" cy="4398580"/>
          </a:xfrm>
        </p:spPr>
        <p:txBody>
          <a:bodyPr>
            <a:normAutofit/>
          </a:bodyPr>
          <a:lstStyle/>
          <a:p>
            <a:r>
              <a:rPr lang="en-US" sz="2800" dirty="0"/>
              <a:t>Who is your audience?</a:t>
            </a:r>
          </a:p>
          <a:p>
            <a:pPr lvl="1"/>
            <a:r>
              <a:rPr lang="en-US" dirty="0"/>
              <a:t>Process Evaluation – Internal Use</a:t>
            </a:r>
          </a:p>
          <a:p>
            <a:pPr lvl="1"/>
            <a:r>
              <a:rPr lang="en-US" dirty="0"/>
              <a:t>Outcome Evaluation – External Audience</a:t>
            </a:r>
          </a:p>
          <a:p>
            <a:r>
              <a:rPr lang="en-US" sz="2800" dirty="0"/>
              <a:t>How will you share the results?</a:t>
            </a:r>
          </a:p>
          <a:p>
            <a:pPr lvl="1"/>
            <a:r>
              <a:rPr lang="en-US" dirty="0"/>
              <a:t>Impact Statement</a:t>
            </a:r>
          </a:p>
          <a:p>
            <a:pPr lvl="1"/>
            <a:r>
              <a:rPr lang="en-US" dirty="0"/>
              <a:t>News Article</a:t>
            </a:r>
          </a:p>
          <a:p>
            <a:pPr lvl="1"/>
            <a:r>
              <a:rPr lang="en-US" dirty="0"/>
              <a:t>Journal </a:t>
            </a:r>
            <a:r>
              <a:rPr lang="en-US" dirty="0" smtClean="0"/>
              <a:t>Article – Be sure to check with IRB!</a:t>
            </a:r>
            <a:endParaRPr lang="en-US" dirty="0"/>
          </a:p>
          <a:p>
            <a:pPr lvl="1"/>
            <a:r>
              <a:rPr lang="en-US" dirty="0"/>
              <a:t>Other</a:t>
            </a:r>
          </a:p>
          <a:p>
            <a:pPr marL="0" indent="0">
              <a:buNone/>
            </a:pPr>
            <a:endParaRPr lang="en-US" sz="2600" dirty="0"/>
          </a:p>
          <a:p>
            <a:pPr marL="0" indent="0">
              <a:buNone/>
            </a:pPr>
            <a:endParaRPr lang="en-US" dirty="0"/>
          </a:p>
        </p:txBody>
      </p:sp>
      <p:pic>
        <p:nvPicPr>
          <p:cNvPr id="4" name="Picture 2" descr="C:\Users\jeff\AppData\Local\Microsoft\Windows\Temporary Internet Files\Content.Outlook\1YFEU8OF\IFASExt2013_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812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Review Board (IRB)</a:t>
            </a:r>
            <a:endParaRPr lang="en-US" dirty="0"/>
          </a:p>
        </p:txBody>
      </p:sp>
      <p:sp>
        <p:nvSpPr>
          <p:cNvPr id="3" name="Content Placeholder 2"/>
          <p:cNvSpPr>
            <a:spLocks noGrp="1"/>
          </p:cNvSpPr>
          <p:nvPr>
            <p:ph idx="1"/>
          </p:nvPr>
        </p:nvSpPr>
        <p:spPr>
          <a:xfrm>
            <a:off x="457200" y="1277007"/>
            <a:ext cx="8229600" cy="4398580"/>
          </a:xfrm>
        </p:spPr>
        <p:txBody>
          <a:bodyPr>
            <a:normAutofit/>
          </a:bodyPr>
          <a:lstStyle/>
          <a:p>
            <a:pPr marL="0" indent="0">
              <a:buNone/>
            </a:pPr>
            <a:endParaRPr lang="en-US" sz="2600" dirty="0"/>
          </a:p>
          <a:p>
            <a:pPr marL="0" indent="0">
              <a:buNone/>
            </a:pPr>
            <a:r>
              <a:rPr lang="en-US" sz="3600" dirty="0" smtClean="0"/>
              <a:t>Research oversight committee charged with ensuring that human subjects research is conducted in compliance with the applicable federal, state, and institutional policies and procedures.</a:t>
            </a:r>
          </a:p>
          <a:p>
            <a:endParaRPr lang="en-US" dirty="0" smtClean="0"/>
          </a:p>
        </p:txBody>
      </p:sp>
      <p:pic>
        <p:nvPicPr>
          <p:cNvPr id="4" name="Picture 2" descr="C:\Users\jeff\AppData\Local\Microsoft\Windows\Temporary Internet Files\Content.Outlook\1YFEU8OF\IFASExt2013_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580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 IRB-approval needed?</a:t>
            </a:r>
            <a:endParaRPr lang="en-US" dirty="0"/>
          </a:p>
        </p:txBody>
      </p:sp>
      <p:sp>
        <p:nvSpPr>
          <p:cNvPr id="3" name="Content Placeholder 2"/>
          <p:cNvSpPr>
            <a:spLocks noGrp="1"/>
          </p:cNvSpPr>
          <p:nvPr>
            <p:ph idx="1"/>
          </p:nvPr>
        </p:nvSpPr>
        <p:spPr>
          <a:xfrm>
            <a:off x="457200" y="1417638"/>
            <a:ext cx="8229600" cy="4399835"/>
          </a:xfrm>
        </p:spPr>
        <p:txBody>
          <a:bodyPr>
            <a:normAutofit lnSpcReduction="10000"/>
          </a:bodyPr>
          <a:lstStyle/>
          <a:p>
            <a:r>
              <a:rPr lang="en-US" dirty="0"/>
              <a:t>When using results for:</a:t>
            </a:r>
          </a:p>
          <a:p>
            <a:pPr lvl="1"/>
            <a:r>
              <a:rPr lang="en-US" dirty="0" smtClean="0"/>
              <a:t>Research</a:t>
            </a:r>
          </a:p>
          <a:p>
            <a:pPr lvl="1"/>
            <a:r>
              <a:rPr lang="en-US" dirty="0" smtClean="0"/>
              <a:t>You </a:t>
            </a:r>
            <a:r>
              <a:rPr lang="en-US" dirty="0"/>
              <a:t>plan to generalize the information learned </a:t>
            </a:r>
          </a:p>
          <a:p>
            <a:pPr lvl="1"/>
            <a:r>
              <a:rPr lang="en-US" dirty="0" smtClean="0"/>
              <a:t>Scholarly </a:t>
            </a:r>
            <a:r>
              <a:rPr lang="en-US" dirty="0"/>
              <a:t>article or report</a:t>
            </a:r>
          </a:p>
          <a:p>
            <a:r>
              <a:rPr lang="en-US" dirty="0" smtClean="0"/>
              <a:t>Not </a:t>
            </a:r>
            <a:r>
              <a:rPr lang="en-US" dirty="0"/>
              <a:t>required for:</a:t>
            </a:r>
          </a:p>
          <a:p>
            <a:pPr lvl="1"/>
            <a:r>
              <a:rPr lang="en-US" dirty="0" smtClean="0"/>
              <a:t>Evaluation</a:t>
            </a:r>
          </a:p>
          <a:p>
            <a:pPr lvl="1"/>
            <a:r>
              <a:rPr lang="en-US" dirty="0" smtClean="0"/>
              <a:t>Internal </a:t>
            </a:r>
            <a:r>
              <a:rPr lang="en-US" dirty="0"/>
              <a:t>use – </a:t>
            </a:r>
            <a:r>
              <a:rPr lang="en-US" dirty="0" smtClean="0"/>
              <a:t>program improvement</a:t>
            </a:r>
            <a:r>
              <a:rPr lang="en-US" dirty="0"/>
              <a:t>, etc. </a:t>
            </a:r>
          </a:p>
          <a:p>
            <a:pPr lvl="1"/>
            <a:r>
              <a:rPr lang="en-US" dirty="0"/>
              <a:t>Reports to: Funders, stakeholders, media, impact statements, news articles, etc.</a:t>
            </a:r>
          </a:p>
          <a:p>
            <a:endParaRPr lang="en-US" dirty="0"/>
          </a:p>
        </p:txBody>
      </p:sp>
      <p:pic>
        <p:nvPicPr>
          <p:cNvPr id="4" name="Picture 2" descr="C:\Users\jeff\AppData\Local\Microsoft\Windows\Temporary Internet Files\Content.Outlook\1YFEU8OF\IFASExt2013_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062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3542"/>
          </a:xfrm>
        </p:spPr>
        <p:txBody>
          <a:bodyPr/>
          <a:lstStyle/>
          <a:p>
            <a:r>
              <a:rPr lang="en-US" dirty="0" smtClean="0"/>
              <a:t>Important Terms</a:t>
            </a:r>
            <a:endParaRPr lang="en-US" dirty="0"/>
          </a:p>
        </p:txBody>
      </p:sp>
      <p:sp>
        <p:nvSpPr>
          <p:cNvPr id="3" name="Content Placeholder 2"/>
          <p:cNvSpPr>
            <a:spLocks noGrp="1"/>
          </p:cNvSpPr>
          <p:nvPr>
            <p:ph idx="1"/>
          </p:nvPr>
        </p:nvSpPr>
        <p:spPr>
          <a:xfrm>
            <a:off x="457200" y="1198180"/>
            <a:ext cx="8229600" cy="4445875"/>
          </a:xfrm>
        </p:spPr>
        <p:txBody>
          <a:bodyPr>
            <a:normAutofit/>
          </a:bodyPr>
          <a:lstStyle/>
          <a:p>
            <a:r>
              <a:rPr lang="en-US" sz="2800" dirty="0" smtClean="0"/>
              <a:t>Outcomes – benefit to participants</a:t>
            </a:r>
          </a:p>
          <a:p>
            <a:pPr lvl="1"/>
            <a:r>
              <a:rPr lang="en-US" sz="2400" dirty="0" smtClean="0"/>
              <a:t>Related to knowledge, skills, attitudes, behavior, condition, or status</a:t>
            </a:r>
          </a:p>
          <a:p>
            <a:pPr lvl="1"/>
            <a:r>
              <a:rPr lang="en-US" sz="2400" dirty="0" smtClean="0"/>
              <a:t>We might also refer to this as a desired outcome or the objective being measured via the survey</a:t>
            </a:r>
          </a:p>
          <a:p>
            <a:r>
              <a:rPr lang="en-US" sz="2800" dirty="0" smtClean="0"/>
              <a:t>Constructs – grouping of questions that measure an outcome</a:t>
            </a:r>
          </a:p>
          <a:p>
            <a:r>
              <a:rPr lang="en-US" sz="2800" dirty="0" smtClean="0"/>
              <a:t>Impact statement – summary of program outcome as measured by survey </a:t>
            </a:r>
          </a:p>
          <a:p>
            <a:endParaRPr lang="en-US" dirty="0"/>
          </a:p>
        </p:txBody>
      </p:sp>
      <p:pic>
        <p:nvPicPr>
          <p:cNvPr id="4" name="Picture 2" descr="C:\Users\jeff\AppData\Local\Microsoft\Windows\Temporary Internet Files\Content.Outlook\1YFEU8OF\IFASExt2013_New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11" y="5817473"/>
            <a:ext cx="3993928" cy="5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559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slide_4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2829</TotalTime>
  <Words>2966</Words>
  <Application>Microsoft Office PowerPoint</Application>
  <PresentationFormat>On-screen Show (4:3)</PresentationFormat>
  <Paragraphs>455</Paragraphs>
  <Slides>46</Slides>
  <Notes>41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PPT slide_4H</vt:lpstr>
      <vt:lpstr>Acrobat Document</vt:lpstr>
      <vt:lpstr>Simple Survey Resources</vt:lpstr>
      <vt:lpstr>Topics we will cover…..</vt:lpstr>
      <vt:lpstr>You will leave with….</vt:lpstr>
      <vt:lpstr>Disclaimers</vt:lpstr>
      <vt:lpstr>Why is it important?</vt:lpstr>
      <vt:lpstr>Things to consider</vt:lpstr>
      <vt:lpstr>Institutional Review Board (IRB)</vt:lpstr>
      <vt:lpstr>When is IRB-approval needed?</vt:lpstr>
      <vt:lpstr>Important Terms</vt:lpstr>
      <vt:lpstr>Types of Outcomes </vt:lpstr>
      <vt:lpstr>What can our surveys measure?</vt:lpstr>
      <vt:lpstr>Outcomes </vt:lpstr>
      <vt:lpstr>Measurable Outcomes </vt:lpstr>
      <vt:lpstr>Simple Example</vt:lpstr>
      <vt:lpstr>Creating a Construct: Don’t put all your eggs in one basket</vt:lpstr>
      <vt:lpstr>Creating a Construct: Don’t put all your eggs in one basket</vt:lpstr>
      <vt:lpstr>Evaluation Templates</vt:lpstr>
      <vt:lpstr>PowerPoint Presentation</vt:lpstr>
      <vt:lpstr>PowerPoint Presentation</vt:lpstr>
      <vt:lpstr>Likert Style Questions</vt:lpstr>
      <vt:lpstr>Points to Consider when Writing  Likert Style Questions/Statements</vt:lpstr>
      <vt:lpstr>Activity - Build Your Own Survey</vt:lpstr>
      <vt:lpstr>Process Activity</vt:lpstr>
      <vt:lpstr>Demonstration of Knowledge</vt:lpstr>
      <vt:lpstr>PowerPoint Presentation</vt:lpstr>
      <vt:lpstr>PowerPoint Presentation</vt:lpstr>
      <vt:lpstr>Now, gather your data!</vt:lpstr>
      <vt:lpstr>PowerPoint Presentation</vt:lpstr>
      <vt:lpstr>PowerPoint Presentation</vt:lpstr>
      <vt:lpstr>PowerPoint Presentation</vt:lpstr>
      <vt:lpstr>PowerPoint Presentation</vt:lpstr>
      <vt:lpstr>Sample Impact Statements</vt:lpstr>
      <vt:lpstr>Sample Impact Statements</vt:lpstr>
      <vt:lpstr>Sample Impact Statements</vt:lpstr>
      <vt:lpstr>Sample Impact Statements</vt:lpstr>
      <vt:lpstr>PowerPoint Presentation</vt:lpstr>
      <vt:lpstr>PowerPoint Presentation</vt:lpstr>
      <vt:lpstr>PowerPoint Presentation</vt:lpstr>
      <vt:lpstr>Sample Impact Statements </vt:lpstr>
      <vt:lpstr>Sample Impact Statements </vt:lpstr>
      <vt:lpstr>Simple Surveys in Florida 4-H</vt:lpstr>
      <vt:lpstr>PowerPoint Presentation</vt:lpstr>
      <vt:lpstr>PowerPoint Presentation</vt:lpstr>
      <vt:lpstr>To Access Templates, go to… www.georgia4h.org/evaluationresources </vt:lpstr>
      <vt:lpstr>PowerPoint Presentation</vt:lpstr>
      <vt:lpstr>PowerPoint Presentation</vt:lpstr>
    </vt:vector>
  </TitlesOfParts>
  <Company>University of Georgia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Schiliro</dc:creator>
  <cp:lastModifiedBy>Jennifer Cantwell</cp:lastModifiedBy>
  <cp:revision>150</cp:revision>
  <cp:lastPrinted>2014-04-18T20:18:06Z</cp:lastPrinted>
  <dcterms:created xsi:type="dcterms:W3CDTF">2013-12-20T16:23:06Z</dcterms:created>
  <dcterms:modified xsi:type="dcterms:W3CDTF">2014-10-30T21:26:11Z</dcterms:modified>
</cp:coreProperties>
</file>