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59" r:id="rId5"/>
    <p:sldId id="258" r:id="rId6"/>
    <p:sldId id="262" r:id="rId7"/>
    <p:sldId id="261" r:id="rId8"/>
    <p:sldId id="263" r:id="rId9"/>
    <p:sldId id="264" r:id="rId10"/>
    <p:sldId id="266"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4660"/>
  </p:normalViewPr>
  <p:slideViewPr>
    <p:cSldViewPr>
      <p:cViewPr varScale="1">
        <p:scale>
          <a:sx n="87" d="100"/>
          <a:sy n="87" d="100"/>
        </p:scale>
        <p:origin x="-105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4E8D0A6-BC5B-4B5C-A692-98D164DF9761}" type="datetimeFigureOut">
              <a:rPr lang="en-US" smtClean="0"/>
              <a:t>7/14/2017</a:t>
            </a:fld>
            <a:endParaRPr lang="en-US"/>
          </a:p>
        </p:txBody>
      </p:sp>
      <p:sp>
        <p:nvSpPr>
          <p:cNvPr id="8" name="Slide Number Placeholder 7"/>
          <p:cNvSpPr>
            <a:spLocks noGrp="1"/>
          </p:cNvSpPr>
          <p:nvPr>
            <p:ph type="sldNum" sz="quarter" idx="11"/>
          </p:nvPr>
        </p:nvSpPr>
        <p:spPr/>
        <p:txBody>
          <a:bodyPr/>
          <a:lstStyle/>
          <a:p>
            <a:fld id="{C4DC2C85-F5D9-4617-A167-8BF60B9C59F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E8D0A6-BC5B-4B5C-A692-98D164DF9761}"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C2C85-F5D9-4617-A167-8BF60B9C59F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E8D0A6-BC5B-4B5C-A692-98D164DF9761}"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C2C85-F5D9-4617-A167-8BF60B9C59F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54E8D0A6-BC5B-4B5C-A692-98D164DF9761}"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C2C85-F5D9-4617-A167-8BF60B9C59F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E8D0A6-BC5B-4B5C-A692-98D164DF9761}"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C2C85-F5D9-4617-A167-8BF60B9C59F6}"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54E8D0A6-BC5B-4B5C-A692-98D164DF9761}" type="datetimeFigureOut">
              <a:rPr lang="en-US" smtClean="0"/>
              <a:t>7/14/2017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C2C85-F5D9-4617-A167-8BF60B9C59F6}"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4E8D0A6-BC5B-4B5C-A692-98D164DF9761}" type="datetimeFigureOut">
              <a:rPr lang="en-US" smtClean="0"/>
              <a:t>7/14/2017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DC2C85-F5D9-4617-A167-8BF60B9C59F6}"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E8D0A6-BC5B-4B5C-A692-98D164DF9761}" type="datetimeFigureOut">
              <a:rPr lang="en-US" smtClean="0"/>
              <a:t>7/14/2017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DC2C85-F5D9-4617-A167-8BF60B9C59F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8D0A6-BC5B-4B5C-A692-98D164DF9761}" type="datetimeFigureOut">
              <a:rPr lang="en-US" smtClean="0"/>
              <a:t>7/14/2017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DC2C85-F5D9-4617-A167-8BF60B9C59F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E8D0A6-BC5B-4B5C-A692-98D164DF9761}" type="datetimeFigureOut">
              <a:rPr lang="en-US" smtClean="0"/>
              <a:t>7/14/2017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C2C85-F5D9-4617-A167-8BF60B9C59F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E8D0A6-BC5B-4B5C-A692-98D164DF9761}" type="datetimeFigureOut">
              <a:rPr lang="en-US" smtClean="0"/>
              <a:t>7/14/2017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C2C85-F5D9-4617-A167-8BF60B9C59F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4E8D0A6-BC5B-4B5C-A692-98D164DF9761}" type="datetimeFigureOut">
              <a:rPr lang="en-US" smtClean="0"/>
              <a:t>7/14/2017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4DC2C85-F5D9-4617-A167-8BF60B9C59F6}"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6.xml"/><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038600"/>
            <a:ext cx="7772400" cy="1371600"/>
          </a:xfrm>
        </p:spPr>
        <p:txBody>
          <a:bodyPr anchor="ctr">
            <a:noAutofit/>
          </a:bodyPr>
          <a:lstStyle/>
          <a:p>
            <a:r>
              <a:rPr lang="en-US" sz="5400" b="1" dirty="0" smtClean="0"/>
              <a:t>Bathrobes</a:t>
            </a:r>
            <a:r>
              <a:rPr lang="en-US" sz="5400" dirty="0"/>
              <a:t/>
            </a:r>
            <a:br>
              <a:rPr lang="en-US" sz="5400" dirty="0"/>
            </a:br>
            <a:endParaRPr lang="en-US" sz="5400" dirty="0"/>
          </a:p>
        </p:txBody>
      </p:sp>
      <p:sp>
        <p:nvSpPr>
          <p:cNvPr id="3" name="Subtitle 2"/>
          <p:cNvSpPr>
            <a:spLocks noGrp="1"/>
          </p:cNvSpPr>
          <p:nvPr>
            <p:ph type="subTitle" idx="1"/>
          </p:nvPr>
        </p:nvSpPr>
        <p:spPr>
          <a:xfrm>
            <a:off x="685800" y="4800600"/>
            <a:ext cx="6400800" cy="1219200"/>
          </a:xfrm>
        </p:spPr>
        <p:txBody>
          <a:bodyPr/>
          <a:lstStyle/>
          <a:p>
            <a:r>
              <a:rPr lang="en-US" sz="2000" b="1" dirty="0">
                <a:solidFill>
                  <a:srgbClr val="FF5050"/>
                </a:solidFill>
                <a:latin typeface="+mn-lt"/>
                <a:cs typeface="Times New Roman" panose="02020603050405020304" pitchFamily="18" charset="0"/>
              </a:rPr>
              <a:t>Georgia 4-H Cotton Boll &amp; Consumer Judging 2017</a:t>
            </a:r>
            <a:r>
              <a:rPr lang="en-US" sz="2000" b="1" dirty="0">
                <a:solidFill>
                  <a:srgbClr val="FF5050"/>
                </a:solidFill>
                <a:latin typeface="+mn-lt"/>
                <a:cs typeface="Times New Roman" panose="02020603050405020304" pitchFamily="18" charset="0"/>
              </a:rPr>
              <a:t/>
            </a:r>
            <a:br>
              <a:rPr lang="en-US" sz="2000" b="1" dirty="0">
                <a:solidFill>
                  <a:srgbClr val="FF5050"/>
                </a:solidFill>
                <a:latin typeface="+mn-lt"/>
                <a:cs typeface="Times New Roman" panose="02020603050405020304" pitchFamily="18" charset="0"/>
              </a:rPr>
            </a:br>
            <a:endParaRPr lang="en-US" sz="2000" b="1" dirty="0">
              <a:solidFill>
                <a:srgbClr val="FF5050"/>
              </a:solidFill>
              <a:latin typeface="+mn-lt"/>
              <a:cs typeface="Times New Roman" panose="02020603050405020304" pitchFamily="18" charset="0"/>
            </a:endParaRPr>
          </a:p>
        </p:txBody>
      </p:sp>
      <p:pic>
        <p:nvPicPr>
          <p:cNvPr id="1026" name="Picture 2" descr="Image result for bathrobe"/>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50672" y="990600"/>
            <a:ext cx="3842657" cy="2881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9633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nchor="ctr">
            <a:noAutofit/>
          </a:bodyPr>
          <a:lstStyle/>
          <a:p>
            <a:r>
              <a:rPr lang="en-US" sz="3600" dirty="0"/>
              <a:t>Why are there so many one size fits all or one size fits most robes?</a:t>
            </a:r>
          </a:p>
        </p:txBody>
      </p:sp>
      <p:sp>
        <p:nvSpPr>
          <p:cNvPr id="3" name="Rectangle 2"/>
          <p:cNvSpPr/>
          <p:nvPr/>
        </p:nvSpPr>
        <p:spPr>
          <a:xfrm>
            <a:off x="457200" y="1828801"/>
            <a:ext cx="7848600" cy="4090351"/>
          </a:xfrm>
          <a:prstGeom prst="rect">
            <a:avLst/>
          </a:prstGeom>
        </p:spPr>
        <p:txBody>
          <a:bodyPr wrap="square">
            <a:spAutoFit/>
          </a:bodyPr>
          <a:lstStyle/>
          <a:p>
            <a:pPr marL="342900" indent="-342900" fontAlgn="base">
              <a:spcBef>
                <a:spcPct val="20000"/>
              </a:spcBef>
              <a:buFont typeface="Wingdings" panose="05000000000000000000" pitchFamily="2" charset="2"/>
              <a:buChar char="Ø"/>
            </a:pPr>
            <a:r>
              <a:rPr lang="en-US" sz="2400" dirty="0">
                <a:solidFill>
                  <a:schemeClr val="tx1">
                    <a:lumMod val="65000"/>
                    <a:lumOff val="35000"/>
                  </a:schemeClr>
                </a:solidFill>
                <a:latin typeface="Arial" panose="020B0604020202020204" pitchFamily="34" charset="0"/>
                <a:cs typeface="Arial" panose="020B0604020202020204" pitchFamily="34" charset="0"/>
              </a:rPr>
              <a:t>Manufacturers introduced one size fits all apparel to minimize the amount of inventory they have to carry. </a:t>
            </a:r>
            <a:endParaRPr lang="en-US" sz="2400" dirty="0" smtClean="0">
              <a:solidFill>
                <a:schemeClr val="tx1">
                  <a:lumMod val="65000"/>
                  <a:lumOff val="35000"/>
                </a:schemeClr>
              </a:solidFill>
              <a:latin typeface="Arial" panose="020B0604020202020204" pitchFamily="34" charset="0"/>
              <a:cs typeface="Arial" panose="020B0604020202020204" pitchFamily="34" charset="0"/>
            </a:endParaRPr>
          </a:p>
          <a:p>
            <a:pPr marL="800100" lvl="1" indent="-342900" fontAlgn="base">
              <a:spcBef>
                <a:spcPct val="20000"/>
              </a:spcBef>
              <a:buFont typeface="Wingdings" panose="05000000000000000000" pitchFamily="2" charset="2"/>
              <a:buChar char="Ø"/>
            </a:pPr>
            <a:r>
              <a:rPr lang="en-US" sz="1500" dirty="0" smtClean="0">
                <a:solidFill>
                  <a:schemeClr val="tx1">
                    <a:lumMod val="65000"/>
                    <a:lumOff val="35000"/>
                  </a:schemeClr>
                </a:solidFill>
                <a:latin typeface="Arial" panose="020B0604020202020204" pitchFamily="34" charset="0"/>
                <a:cs typeface="Arial" panose="020B0604020202020204" pitchFamily="34" charset="0"/>
              </a:rPr>
              <a:t>For </a:t>
            </a:r>
            <a:r>
              <a:rPr lang="en-US" sz="1500" dirty="0">
                <a:solidFill>
                  <a:schemeClr val="tx1">
                    <a:lumMod val="65000"/>
                    <a:lumOff val="35000"/>
                  </a:schemeClr>
                </a:solidFill>
                <a:latin typeface="Arial" panose="020B0604020202020204" pitchFamily="34" charset="0"/>
                <a:cs typeface="Arial" panose="020B0604020202020204" pitchFamily="34" charset="0"/>
              </a:rPr>
              <a:t>example, the hospitality industry buys a huge volume of robes to accommodate millions of guests in hotel rooms, day spas, and resorts. One size fits all was an inexpensive way for hospitality providers to furnish their rooms without having to deal with an assortment of sizes and at the same time simplify their house-keeping operations. </a:t>
            </a:r>
            <a:endParaRPr lang="en-US" sz="1500" dirty="0" smtClean="0">
              <a:solidFill>
                <a:schemeClr val="tx1">
                  <a:lumMod val="65000"/>
                  <a:lumOff val="35000"/>
                </a:schemeClr>
              </a:solidFill>
              <a:latin typeface="Arial" panose="020B0604020202020204" pitchFamily="34" charset="0"/>
              <a:cs typeface="Arial" panose="020B0604020202020204" pitchFamily="34" charset="0"/>
            </a:endParaRPr>
          </a:p>
          <a:p>
            <a:pPr marL="800100" lvl="1" indent="-342900" fontAlgn="base">
              <a:spcBef>
                <a:spcPct val="20000"/>
              </a:spcBef>
              <a:buFont typeface="Wingdings" panose="05000000000000000000" pitchFamily="2" charset="2"/>
              <a:buChar char="Ø"/>
            </a:pPr>
            <a:r>
              <a:rPr lang="en-US" sz="1500" dirty="0" smtClean="0">
                <a:solidFill>
                  <a:schemeClr val="tx1">
                    <a:lumMod val="65000"/>
                    <a:lumOff val="35000"/>
                  </a:schemeClr>
                </a:solidFill>
                <a:latin typeface="Arial" panose="020B0604020202020204" pitchFamily="34" charset="0"/>
                <a:cs typeface="Arial" panose="020B0604020202020204" pitchFamily="34" charset="0"/>
              </a:rPr>
              <a:t>However</a:t>
            </a:r>
            <a:r>
              <a:rPr lang="en-US" sz="1500" dirty="0">
                <a:solidFill>
                  <a:schemeClr val="tx1">
                    <a:lumMod val="65000"/>
                    <a:lumOff val="35000"/>
                  </a:schemeClr>
                </a:solidFill>
                <a:latin typeface="Arial" panose="020B0604020202020204" pitchFamily="34" charset="0"/>
                <a:cs typeface="Arial" panose="020B0604020202020204" pitchFamily="34" charset="0"/>
              </a:rPr>
              <a:t>, </a:t>
            </a:r>
            <a:r>
              <a:rPr lang="en-US" sz="1500" dirty="0">
                <a:solidFill>
                  <a:srgbClr val="FF5050"/>
                </a:solidFill>
                <a:latin typeface="Arial" panose="020B0604020202020204" pitchFamily="34" charset="0"/>
                <a:cs typeface="Arial" panose="020B0604020202020204" pitchFamily="34" charset="0"/>
              </a:rPr>
              <a:t>if you are an individual customer, </a:t>
            </a:r>
            <a:r>
              <a:rPr lang="en-US" sz="1500" dirty="0">
                <a:solidFill>
                  <a:schemeClr val="tx1">
                    <a:lumMod val="65000"/>
                    <a:lumOff val="35000"/>
                  </a:schemeClr>
                </a:solidFill>
                <a:latin typeface="Arial" panose="020B0604020202020204" pitchFamily="34" charset="0"/>
                <a:cs typeface="Arial" panose="020B0604020202020204" pitchFamily="34" charset="0"/>
              </a:rPr>
              <a:t>get the most for your money by purchasing a robe that fits you.</a:t>
            </a:r>
          </a:p>
          <a:p>
            <a:pPr marL="342900" indent="-342900" fontAlgn="base">
              <a:spcBef>
                <a:spcPct val="20000"/>
              </a:spcBef>
              <a:buFont typeface="Wingdings" panose="05000000000000000000" pitchFamily="2" charset="2"/>
              <a:buChar char="Ø"/>
            </a:pPr>
            <a:r>
              <a:rPr lang="en-US" sz="2400" dirty="0">
                <a:solidFill>
                  <a:schemeClr val="tx1">
                    <a:lumMod val="65000"/>
                    <a:lumOff val="35000"/>
                  </a:schemeClr>
                </a:solidFill>
                <a:latin typeface="Arial" panose="020B0604020202020204" pitchFamily="34" charset="0"/>
                <a:cs typeface="Arial" panose="020B0604020202020204" pitchFamily="34" charset="0"/>
              </a:rPr>
              <a:t>In general, no matter where you purchase your robe from, make sure the retailer offers several size options. It doesn't make sense to spend money on a robe that does not fit. </a:t>
            </a:r>
            <a:endParaRPr lang="en-US" sz="2400"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6328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dirty="0"/>
              <a:t>Bathrobe </a:t>
            </a:r>
            <a:r>
              <a:rPr lang="en-US" sz="3600" dirty="0" smtClean="0"/>
              <a:t>Color </a:t>
            </a:r>
            <a:endParaRPr lang="en-US" sz="3600" dirty="0"/>
          </a:p>
        </p:txBody>
      </p:sp>
      <p:sp>
        <p:nvSpPr>
          <p:cNvPr id="3" name="Rectangle 2"/>
          <p:cNvSpPr/>
          <p:nvPr/>
        </p:nvSpPr>
        <p:spPr>
          <a:xfrm>
            <a:off x="685800" y="1600200"/>
            <a:ext cx="7543800" cy="2012859"/>
          </a:xfrm>
          <a:prstGeom prst="rect">
            <a:avLst/>
          </a:prstGeom>
        </p:spPr>
        <p:txBody>
          <a:bodyPr wrap="square">
            <a:spAutoFit/>
          </a:bodyPr>
          <a:lstStyle/>
          <a:p>
            <a:pPr marL="342900" indent="-342900" fontAlgn="base">
              <a:spcBef>
                <a:spcPct val="20000"/>
              </a:spcBef>
              <a:buFont typeface="Wingdings" panose="05000000000000000000" pitchFamily="2" charset="2"/>
              <a:buChar char="Ø"/>
            </a:pPr>
            <a:r>
              <a:rPr lang="en-US" sz="2400" dirty="0">
                <a:solidFill>
                  <a:schemeClr val="tx1">
                    <a:lumMod val="65000"/>
                    <a:lumOff val="35000"/>
                  </a:schemeClr>
                </a:solidFill>
                <a:latin typeface="Arial" panose="020B0604020202020204" pitchFamily="34" charset="0"/>
                <a:cs typeface="Arial" panose="020B0604020202020204" pitchFamily="34" charset="0"/>
              </a:rPr>
              <a:t>After choosing your size and style, the last thing to do is to choose your favorite color. </a:t>
            </a:r>
            <a:endParaRPr lang="en-US" sz="2400" dirty="0" smtClean="0">
              <a:solidFill>
                <a:schemeClr val="tx1">
                  <a:lumMod val="65000"/>
                  <a:lumOff val="35000"/>
                </a:schemeClr>
              </a:solidFill>
              <a:latin typeface="Arial" panose="020B0604020202020204" pitchFamily="34" charset="0"/>
              <a:cs typeface="Arial" panose="020B0604020202020204" pitchFamily="34" charset="0"/>
            </a:endParaRPr>
          </a:p>
          <a:p>
            <a:pPr marL="342900" indent="-342900" fontAlgn="base">
              <a:spcBef>
                <a:spcPct val="20000"/>
              </a:spcBef>
              <a:buFont typeface="Wingdings" panose="05000000000000000000" pitchFamily="2" charset="2"/>
              <a:buChar char="Ø"/>
            </a:pPr>
            <a:r>
              <a:rPr lang="en-US" sz="2400" dirty="0" smtClean="0">
                <a:solidFill>
                  <a:schemeClr val="tx1">
                    <a:lumMod val="65000"/>
                    <a:lumOff val="35000"/>
                  </a:schemeClr>
                </a:solidFill>
                <a:latin typeface="Arial" panose="020B0604020202020204" pitchFamily="34" charset="0"/>
                <a:cs typeface="Arial" panose="020B0604020202020204" pitchFamily="34" charset="0"/>
              </a:rPr>
              <a:t>Be </a:t>
            </a:r>
            <a:r>
              <a:rPr lang="en-US" sz="2400" dirty="0">
                <a:solidFill>
                  <a:schemeClr val="tx1">
                    <a:lumMod val="65000"/>
                    <a:lumOff val="35000"/>
                  </a:schemeClr>
                </a:solidFill>
                <a:latin typeface="Arial" panose="020B0604020202020204" pitchFamily="34" charset="0"/>
                <a:cs typeface="Arial" panose="020B0604020202020204" pitchFamily="34" charset="0"/>
              </a:rPr>
              <a:t>careful to read the fabric care and washing instructions when buying a colored bathrobe as the color may fade after multiple washings.</a:t>
            </a:r>
          </a:p>
        </p:txBody>
      </p:sp>
      <p:grpSp>
        <p:nvGrpSpPr>
          <p:cNvPr id="4" name="Group 3"/>
          <p:cNvGrpSpPr/>
          <p:nvPr/>
        </p:nvGrpSpPr>
        <p:grpSpPr>
          <a:xfrm>
            <a:off x="870858" y="3886199"/>
            <a:ext cx="7402284" cy="2599582"/>
            <a:chOff x="1328058" y="3886199"/>
            <a:chExt cx="7402284" cy="2599582"/>
          </a:xfrm>
        </p:grpSpPr>
        <p:pic>
          <p:nvPicPr>
            <p:cNvPr id="3074" name="Picture 2" descr="Image result for color swatches"/>
            <p:cNvPicPr>
              <a:picLocks noChangeAspect="1" noChangeArrowheads="1"/>
            </p:cNvPicPr>
            <p:nvPr/>
          </p:nvPicPr>
          <p:blipFill>
            <a:blip r:embed="rId2" cstate="print">
              <a:clrChange>
                <a:clrFrom>
                  <a:srgbClr val="F3F3F3"/>
                </a:clrFrom>
                <a:clrTo>
                  <a:srgbClr val="F3F3F3">
                    <a:alpha val="0"/>
                  </a:srgbClr>
                </a:clrTo>
              </a:clrChange>
              <a:extLst>
                <a:ext uri="{28A0092B-C50C-407E-A947-70E740481C1C}">
                  <a14:useLocalDpi xmlns:a14="http://schemas.microsoft.com/office/drawing/2010/main" val="0"/>
                </a:ext>
              </a:extLst>
            </a:blip>
            <a:srcRect/>
            <a:stretch>
              <a:fillRect/>
            </a:stretch>
          </p:blipFill>
          <p:spPr bwMode="auto">
            <a:xfrm>
              <a:off x="1328058" y="3886200"/>
              <a:ext cx="2460171" cy="259958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color swatches"/>
            <p:cNvPicPr>
              <a:picLocks noChangeAspect="1" noChangeArrowheads="1"/>
            </p:cNvPicPr>
            <p:nvPr/>
          </p:nvPicPr>
          <p:blipFill>
            <a:blip r:embed="rId2" cstate="print">
              <a:clrChange>
                <a:clrFrom>
                  <a:srgbClr val="F3F3F3"/>
                </a:clrFrom>
                <a:clrTo>
                  <a:srgbClr val="F3F3F3">
                    <a:alpha val="0"/>
                  </a:srgbClr>
                </a:clrTo>
              </a:clrChange>
              <a:extLst>
                <a:ext uri="{28A0092B-C50C-407E-A947-70E740481C1C}">
                  <a14:useLocalDpi xmlns:a14="http://schemas.microsoft.com/office/drawing/2010/main" val="0"/>
                </a:ext>
              </a:extLst>
            </a:blip>
            <a:srcRect/>
            <a:stretch>
              <a:fillRect/>
            </a:stretch>
          </p:blipFill>
          <p:spPr bwMode="auto">
            <a:xfrm>
              <a:off x="3810000" y="3886200"/>
              <a:ext cx="2460171" cy="259958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mage result for color swatches"/>
            <p:cNvPicPr>
              <a:picLocks noChangeAspect="1" noChangeArrowheads="1"/>
            </p:cNvPicPr>
            <p:nvPr/>
          </p:nvPicPr>
          <p:blipFill>
            <a:blip r:embed="rId2" cstate="print">
              <a:clrChange>
                <a:clrFrom>
                  <a:srgbClr val="F3F3F3"/>
                </a:clrFrom>
                <a:clrTo>
                  <a:srgbClr val="F3F3F3">
                    <a:alpha val="0"/>
                  </a:srgbClr>
                </a:clrTo>
              </a:clrChange>
              <a:extLst>
                <a:ext uri="{28A0092B-C50C-407E-A947-70E740481C1C}">
                  <a14:useLocalDpi xmlns:a14="http://schemas.microsoft.com/office/drawing/2010/main" val="0"/>
                </a:ext>
              </a:extLst>
            </a:blip>
            <a:srcRect/>
            <a:stretch>
              <a:fillRect/>
            </a:stretch>
          </p:blipFill>
          <p:spPr bwMode="auto">
            <a:xfrm>
              <a:off x="6270171" y="3886199"/>
              <a:ext cx="2460171" cy="259958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80010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1143000"/>
          </a:xfrm>
        </p:spPr>
        <p:txBody>
          <a:bodyPr anchor="ctr">
            <a:noAutofit/>
          </a:bodyPr>
          <a:lstStyle/>
          <a:p>
            <a:r>
              <a:rPr lang="en-US" sz="3600" dirty="0"/>
              <a:t>Features and Other </a:t>
            </a:r>
            <a:r>
              <a:rPr lang="en-US" sz="3600" dirty="0" smtClean="0"/>
              <a:t>Considerations</a:t>
            </a:r>
            <a:endParaRPr lang="en-US" sz="3600" dirty="0"/>
          </a:p>
        </p:txBody>
      </p:sp>
      <p:sp>
        <p:nvSpPr>
          <p:cNvPr id="3" name="Rectangle 2"/>
          <p:cNvSpPr/>
          <p:nvPr/>
        </p:nvSpPr>
        <p:spPr>
          <a:xfrm>
            <a:off x="228600" y="1066800"/>
            <a:ext cx="8305800" cy="5509200"/>
          </a:xfrm>
          <a:prstGeom prst="rect">
            <a:avLst/>
          </a:prstGeom>
        </p:spPr>
        <p:txBody>
          <a:bodyPr wrap="square">
            <a:spAutoFit/>
          </a:bodyPr>
          <a:lstStyle/>
          <a:p>
            <a:pPr marL="342900" indent="-342900" fontAlgn="base">
              <a:spcBef>
                <a:spcPct val="20000"/>
              </a:spcBef>
              <a:buFont typeface="Wingdings" panose="05000000000000000000" pitchFamily="2" charset="2"/>
              <a:buChar char="Ø"/>
            </a:pPr>
            <a:r>
              <a:rPr lang="en-US" sz="2000" dirty="0">
                <a:solidFill>
                  <a:schemeClr val="tx1">
                    <a:lumMod val="65000"/>
                    <a:lumOff val="35000"/>
                  </a:schemeClr>
                </a:solidFill>
                <a:latin typeface="Arial" panose="020B0604020202020204" pitchFamily="34" charset="0"/>
                <a:cs typeface="Arial" panose="020B0604020202020204" pitchFamily="34" charset="0"/>
              </a:rPr>
              <a:t>Other important features to consider when purchasing a robe </a:t>
            </a:r>
            <a:r>
              <a:rPr lang="en-US" sz="2000" dirty="0" smtClean="0">
                <a:solidFill>
                  <a:schemeClr val="tx1">
                    <a:lumMod val="65000"/>
                    <a:lumOff val="35000"/>
                  </a:schemeClr>
                </a:solidFill>
                <a:latin typeface="Arial" panose="020B0604020202020204" pitchFamily="34" charset="0"/>
                <a:cs typeface="Arial" panose="020B0604020202020204" pitchFamily="34" charset="0"/>
              </a:rPr>
              <a:t>are:</a:t>
            </a:r>
          </a:p>
          <a:p>
            <a:pPr marL="800100" lvl="1" indent="-342900" fontAlgn="base">
              <a:spcBef>
                <a:spcPct val="20000"/>
              </a:spcBef>
              <a:buFont typeface="Arial" panose="020B0604020202020204" pitchFamily="34" charset="0"/>
              <a:buChar char="•"/>
            </a:pPr>
            <a:r>
              <a:rPr lang="en-US" sz="1600" dirty="0" smtClean="0">
                <a:solidFill>
                  <a:schemeClr val="tx1">
                    <a:lumMod val="65000"/>
                    <a:lumOff val="35000"/>
                  </a:schemeClr>
                </a:solidFill>
                <a:latin typeface="Arial" panose="020B0604020202020204" pitchFamily="34" charset="0"/>
                <a:cs typeface="Arial" panose="020B0604020202020204" pitchFamily="34" charset="0"/>
              </a:rPr>
              <a:t>The </a:t>
            </a:r>
            <a:r>
              <a:rPr lang="en-US" sz="1600" dirty="0">
                <a:solidFill>
                  <a:schemeClr val="tx1">
                    <a:lumMod val="65000"/>
                    <a:lumOff val="35000"/>
                  </a:schemeClr>
                </a:solidFill>
                <a:latin typeface="Arial" panose="020B0604020202020204" pitchFamily="34" charset="0"/>
                <a:cs typeface="Arial" panose="020B0604020202020204" pitchFamily="34" charset="0"/>
              </a:rPr>
              <a:t>construction of the robe. </a:t>
            </a:r>
            <a:r>
              <a:rPr lang="en-US" sz="1600" dirty="0">
                <a:solidFill>
                  <a:schemeClr val="tx1">
                    <a:lumMod val="65000"/>
                    <a:lumOff val="35000"/>
                  </a:schemeClr>
                </a:solidFill>
                <a:latin typeface="Arial" panose="020B0604020202020204" pitchFamily="34" charset="0"/>
                <a:cs typeface="Arial" panose="020B0604020202020204" pitchFamily="34" charset="0"/>
              </a:rPr>
              <a:t>Even if the fabric is the same, not all robes are constructed equally. </a:t>
            </a:r>
          </a:p>
          <a:p>
            <a:pPr marL="800100" lvl="1" indent="-342900" fontAlgn="base">
              <a:spcBef>
                <a:spcPct val="20000"/>
              </a:spcBef>
              <a:buFont typeface="Arial" panose="020B0604020202020204" pitchFamily="34" charset="0"/>
              <a:buChar char="•"/>
            </a:pPr>
            <a:r>
              <a:rPr lang="en-US" sz="1600" dirty="0" smtClean="0">
                <a:solidFill>
                  <a:schemeClr val="tx1">
                    <a:lumMod val="65000"/>
                    <a:lumOff val="35000"/>
                  </a:schemeClr>
                </a:solidFill>
                <a:latin typeface="Arial" panose="020B0604020202020204" pitchFamily="34" charset="0"/>
                <a:cs typeface="Arial" panose="020B0604020202020204" pitchFamily="34" charset="0"/>
              </a:rPr>
              <a:t>Features </a:t>
            </a:r>
            <a:r>
              <a:rPr lang="en-US" sz="1600" dirty="0">
                <a:solidFill>
                  <a:schemeClr val="tx1">
                    <a:lumMod val="65000"/>
                    <a:lumOff val="35000"/>
                  </a:schemeClr>
                </a:solidFill>
                <a:latin typeface="Arial" panose="020B0604020202020204" pitchFamily="34" charset="0"/>
                <a:cs typeface="Arial" panose="020B0604020202020204" pitchFamily="34" charset="0"/>
              </a:rPr>
              <a:t>such as shawl collars, cuffs, generously sized pockets, and inside </a:t>
            </a:r>
            <a:r>
              <a:rPr lang="en-US" sz="1600" dirty="0" smtClean="0">
                <a:solidFill>
                  <a:schemeClr val="tx1">
                    <a:lumMod val="65000"/>
                    <a:lumOff val="35000"/>
                  </a:schemeClr>
                </a:solidFill>
                <a:latin typeface="Arial" panose="020B0604020202020204" pitchFamily="34" charset="0"/>
                <a:cs typeface="Arial" panose="020B0604020202020204" pitchFamily="34" charset="0"/>
              </a:rPr>
              <a:t>ties. A </a:t>
            </a:r>
            <a:r>
              <a:rPr lang="en-US" sz="1600" dirty="0">
                <a:solidFill>
                  <a:schemeClr val="tx1">
                    <a:lumMod val="65000"/>
                    <a:lumOff val="35000"/>
                  </a:schemeClr>
                </a:solidFill>
                <a:latin typeface="Arial" panose="020B0604020202020204" pitchFamily="34" charset="0"/>
                <a:cs typeface="Arial" panose="020B0604020202020204" pitchFamily="34" charset="0"/>
              </a:rPr>
              <a:t>shawl collar adds a classic elegant look to the robe. </a:t>
            </a:r>
            <a:r>
              <a:rPr lang="en-US" sz="1600" dirty="0">
                <a:solidFill>
                  <a:schemeClr val="tx1">
                    <a:lumMod val="65000"/>
                    <a:lumOff val="35000"/>
                  </a:schemeClr>
                </a:solidFill>
                <a:latin typeface="Arial" panose="020B0604020202020204" pitchFamily="34" charset="0"/>
                <a:cs typeface="Arial" panose="020B0604020202020204" pitchFamily="34" charset="0"/>
              </a:rPr>
              <a:t>In a bathrobe, it can also be used to help dry the neck and face. </a:t>
            </a:r>
          </a:p>
          <a:p>
            <a:pPr marL="1257300" lvl="2" indent="-342900" fontAlgn="base">
              <a:spcBef>
                <a:spcPct val="20000"/>
              </a:spcBef>
              <a:buFont typeface="Arial" panose="020B0604020202020204" pitchFamily="34" charset="0"/>
              <a:buChar char="•"/>
            </a:pPr>
            <a:r>
              <a:rPr lang="en-US" sz="1600" dirty="0" smtClean="0">
                <a:solidFill>
                  <a:schemeClr val="tx1">
                    <a:lumMod val="65000"/>
                    <a:lumOff val="35000"/>
                  </a:schemeClr>
                </a:solidFill>
                <a:latin typeface="Arial" panose="020B0604020202020204" pitchFamily="34" charset="0"/>
                <a:cs typeface="Arial" panose="020B0604020202020204" pitchFamily="34" charset="0"/>
              </a:rPr>
              <a:t>A </a:t>
            </a:r>
            <a:r>
              <a:rPr lang="en-US" sz="1600" dirty="0">
                <a:solidFill>
                  <a:schemeClr val="tx1">
                    <a:lumMod val="65000"/>
                    <a:lumOff val="35000"/>
                  </a:schemeClr>
                </a:solidFill>
                <a:latin typeface="Arial" panose="020B0604020202020204" pitchFamily="34" charset="0"/>
                <a:cs typeface="Arial" panose="020B0604020202020204" pitchFamily="34" charset="0"/>
              </a:rPr>
              <a:t>robe tends to come undone when you are moving in it. </a:t>
            </a:r>
            <a:r>
              <a:rPr lang="en-US" sz="1600" dirty="0">
                <a:solidFill>
                  <a:schemeClr val="tx1">
                    <a:lumMod val="65000"/>
                    <a:lumOff val="35000"/>
                  </a:schemeClr>
                </a:solidFill>
                <a:latin typeface="Arial" panose="020B0604020202020204" pitchFamily="34" charset="0"/>
                <a:cs typeface="Arial" panose="020B0604020202020204" pitchFamily="34" charset="0"/>
              </a:rPr>
              <a:t>Inside ties can provide added support and security.</a:t>
            </a:r>
          </a:p>
          <a:p>
            <a:pPr marL="800100" lvl="1" indent="-342900" fontAlgn="base">
              <a:spcBef>
                <a:spcPct val="20000"/>
              </a:spcBef>
              <a:buFont typeface="Arial" panose="020B0604020202020204" pitchFamily="34" charset="0"/>
              <a:buChar char="•"/>
            </a:pPr>
            <a:r>
              <a:rPr lang="en-US" sz="1600" dirty="0" smtClean="0">
                <a:solidFill>
                  <a:schemeClr val="tx1">
                    <a:lumMod val="65000"/>
                    <a:lumOff val="35000"/>
                  </a:schemeClr>
                </a:solidFill>
                <a:latin typeface="Arial" panose="020B0604020202020204" pitchFamily="34" charset="0"/>
                <a:cs typeface="Arial" panose="020B0604020202020204" pitchFamily="34" charset="0"/>
              </a:rPr>
              <a:t>Pockets, zippers and button closures are wonderful features of any robe, and add warmth and extra security. </a:t>
            </a:r>
          </a:p>
          <a:p>
            <a:pPr marL="800100" lvl="1" indent="-342900" fontAlgn="base">
              <a:spcBef>
                <a:spcPct val="20000"/>
              </a:spcBef>
              <a:buFont typeface="Arial" panose="020B0604020202020204" pitchFamily="34" charset="0"/>
              <a:buChar char="•"/>
            </a:pPr>
            <a:r>
              <a:rPr lang="en-US" sz="1600" dirty="0" smtClean="0">
                <a:solidFill>
                  <a:schemeClr val="tx1">
                    <a:lumMod val="65000"/>
                    <a:lumOff val="35000"/>
                  </a:schemeClr>
                </a:solidFill>
                <a:latin typeface="Arial" panose="020B0604020202020204" pitchFamily="34" charset="0"/>
                <a:cs typeface="Arial" panose="020B0604020202020204" pitchFamily="34" charset="0"/>
              </a:rPr>
              <a:t>Check </a:t>
            </a:r>
            <a:r>
              <a:rPr lang="en-US" sz="1600" dirty="0">
                <a:solidFill>
                  <a:schemeClr val="tx1">
                    <a:lumMod val="65000"/>
                    <a:lumOff val="35000"/>
                  </a:schemeClr>
                </a:solidFill>
                <a:latin typeface="Arial" panose="020B0604020202020204" pitchFamily="34" charset="0"/>
                <a:cs typeface="Arial" panose="020B0604020202020204" pitchFamily="34" charset="0"/>
              </a:rPr>
              <a:t>the price tag.  </a:t>
            </a:r>
            <a:r>
              <a:rPr lang="en-US" sz="1600" dirty="0">
                <a:solidFill>
                  <a:schemeClr val="tx1">
                    <a:lumMod val="65000"/>
                    <a:lumOff val="35000"/>
                  </a:schemeClr>
                </a:solidFill>
                <a:latin typeface="Arial" panose="020B0604020202020204" pitchFamily="34" charset="0"/>
                <a:cs typeface="Arial" panose="020B0604020202020204" pitchFamily="34" charset="0"/>
              </a:rPr>
              <a:t>Bathrobes come in a range of prices, ranging from well under $20 to several hundred dollars.  Purchase a quality robe that meets all your needs. </a:t>
            </a:r>
          </a:p>
          <a:p>
            <a:pPr marL="342900" indent="-342900" fontAlgn="base">
              <a:spcBef>
                <a:spcPct val="20000"/>
              </a:spcBef>
              <a:buFont typeface="Wingdings" panose="05000000000000000000" pitchFamily="2" charset="2"/>
              <a:buChar char="Ø"/>
            </a:pPr>
            <a:r>
              <a:rPr lang="en-US" sz="2000" dirty="0">
                <a:solidFill>
                  <a:schemeClr val="tx1">
                    <a:lumMod val="65000"/>
                    <a:lumOff val="35000"/>
                  </a:schemeClr>
                </a:solidFill>
                <a:latin typeface="Arial" panose="020B0604020202020204" pitchFamily="34" charset="0"/>
                <a:cs typeface="Arial" panose="020B0604020202020204" pitchFamily="34" charset="0"/>
              </a:rPr>
              <a:t>A bathrobe is a luxurious and comfy wardrobe staple. Whether you love to snuggle up in a robe after a long bath or shower or a robe is your go-to garment to throw on during your morning routine, a good bathrobe is a comfort essential. Quality bathrobes can last for years, so it's important to find the right one that you know you will like before you invest. </a:t>
            </a:r>
          </a:p>
        </p:txBody>
      </p:sp>
    </p:spTree>
    <p:extLst>
      <p:ext uri="{BB962C8B-B14F-4D97-AF65-F5344CB8AC3E}">
        <p14:creationId xmlns:p14="http://schemas.microsoft.com/office/powerpoint/2010/main" val="4099399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0"/>
            <a:ext cx="8229600" cy="1066800"/>
          </a:xfrm>
        </p:spPr>
        <p:txBody>
          <a:bodyPr anchor="t"/>
          <a:lstStyle/>
          <a:p>
            <a:r>
              <a:rPr lang="en-US" sz="3600" dirty="0" smtClean="0"/>
              <a:t>A </a:t>
            </a:r>
            <a:r>
              <a:rPr lang="en-US" sz="3600" dirty="0"/>
              <a:t>Bathrobe?</a:t>
            </a:r>
            <a:endParaRPr lang="en-US" sz="3600" dirty="0"/>
          </a:p>
        </p:txBody>
      </p:sp>
      <p:sp>
        <p:nvSpPr>
          <p:cNvPr id="9" name="Content Placeholder 8"/>
          <p:cNvSpPr>
            <a:spLocks noGrp="1"/>
          </p:cNvSpPr>
          <p:nvPr>
            <p:ph idx="1"/>
          </p:nvPr>
        </p:nvSpPr>
        <p:spPr/>
        <p:txBody>
          <a:bodyPr>
            <a:normAutofit/>
          </a:bodyPr>
          <a:lstStyle/>
          <a:p>
            <a:pPr>
              <a:buFont typeface="Wingdings" panose="05000000000000000000" pitchFamily="2" charset="2"/>
              <a:buChar char="Ø"/>
            </a:pPr>
            <a:r>
              <a:rPr lang="en-US" dirty="0">
                <a:solidFill>
                  <a:schemeClr val="tx1">
                    <a:lumMod val="65000"/>
                    <a:lumOff val="35000"/>
                  </a:schemeClr>
                </a:solidFill>
                <a:latin typeface="Arial" panose="020B0604020202020204" pitchFamily="34" charset="0"/>
                <a:cs typeface="Arial" panose="020B0604020202020204" pitchFamily="34" charset="0"/>
              </a:rPr>
              <a:t>The bathrobe has been around as long as the public baths that were popular in ancient cultures like Rome, Turkey and China. </a:t>
            </a:r>
            <a:endParaRPr lang="en-US" dirty="0" smtClean="0">
              <a:solidFill>
                <a:schemeClr val="tx1">
                  <a:lumMod val="65000"/>
                  <a:lumOff val="35000"/>
                </a:schemeClr>
              </a:solidFill>
              <a:latin typeface="Arial" panose="020B0604020202020204" pitchFamily="34" charset="0"/>
              <a:cs typeface="Arial" panose="020B0604020202020204" pitchFamily="34" charset="0"/>
            </a:endParaRPr>
          </a:p>
          <a:p>
            <a:pPr>
              <a:buFont typeface="Wingdings" panose="05000000000000000000" pitchFamily="2" charset="2"/>
              <a:buChar char="Ø"/>
            </a:pPr>
            <a:endParaRPr lang="en-US" dirty="0" smtClean="0">
              <a:solidFill>
                <a:schemeClr val="tx1">
                  <a:lumMod val="65000"/>
                  <a:lumOff val="35000"/>
                </a:schemeClr>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smtClean="0">
                <a:solidFill>
                  <a:schemeClr val="tx1">
                    <a:lumMod val="65000"/>
                    <a:lumOff val="35000"/>
                  </a:schemeClr>
                </a:solidFill>
                <a:latin typeface="Arial" panose="020B0604020202020204" pitchFamily="34" charset="0"/>
                <a:cs typeface="Arial" panose="020B0604020202020204" pitchFamily="34" charset="0"/>
              </a:rPr>
              <a:t>Depending </a:t>
            </a:r>
            <a:r>
              <a:rPr lang="en-US" dirty="0">
                <a:solidFill>
                  <a:schemeClr val="tx1">
                    <a:lumMod val="65000"/>
                    <a:lumOff val="35000"/>
                  </a:schemeClr>
                </a:solidFill>
                <a:latin typeface="Arial" panose="020B0604020202020204" pitchFamily="34" charset="0"/>
                <a:cs typeface="Arial" panose="020B0604020202020204" pitchFamily="34" charset="0"/>
              </a:rPr>
              <a:t>on what you’re looking for, buying a bathrobe can be very simple or extremely complicated. </a:t>
            </a:r>
            <a:r>
              <a:rPr lang="en-US" dirty="0">
                <a:solidFill>
                  <a:schemeClr val="tx1">
                    <a:lumMod val="65000"/>
                    <a:lumOff val="35000"/>
                  </a:schemeClr>
                </a:solidFill>
                <a:latin typeface="Arial" panose="020B0604020202020204" pitchFamily="34" charset="0"/>
                <a:cs typeface="Arial" panose="020B0604020202020204" pitchFamily="34" charset="0"/>
              </a:rPr>
              <a:t>After all, all bathrobes are not created equal; they vary in quality, are available in a variety of different materials and offer many options from which to choose. The following are some key points to consider when selecting a bathrobe.</a:t>
            </a:r>
          </a:p>
        </p:txBody>
      </p:sp>
    </p:spTree>
    <p:extLst>
      <p:ext uri="{BB962C8B-B14F-4D97-AF65-F5344CB8AC3E}">
        <p14:creationId xmlns:p14="http://schemas.microsoft.com/office/powerpoint/2010/main" val="2127225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sz="3600" dirty="0" smtClean="0"/>
              <a:t>Choosing the Fabric!</a:t>
            </a:r>
            <a:endParaRPr lang="en-US" sz="3600" dirty="0"/>
          </a:p>
        </p:txBody>
      </p:sp>
      <p:sp>
        <p:nvSpPr>
          <p:cNvPr id="2" name="TextBox 1"/>
          <p:cNvSpPr txBox="1"/>
          <p:nvPr/>
        </p:nvSpPr>
        <p:spPr>
          <a:xfrm>
            <a:off x="1905000" y="3200400"/>
            <a:ext cx="184731" cy="369332"/>
          </a:xfrm>
          <a:prstGeom prst="rect">
            <a:avLst/>
          </a:prstGeom>
          <a:noFill/>
        </p:spPr>
        <p:txBody>
          <a:bodyPr wrap="none" rtlCol="0">
            <a:spAutoFit/>
          </a:bodyPr>
          <a:lstStyle/>
          <a:p>
            <a:endParaRPr lang="en-US" dirty="0"/>
          </a:p>
        </p:txBody>
      </p:sp>
      <p:sp>
        <p:nvSpPr>
          <p:cNvPr id="3" name="Rectangle 2"/>
          <p:cNvSpPr/>
          <p:nvPr/>
        </p:nvSpPr>
        <p:spPr>
          <a:xfrm>
            <a:off x="685800" y="1326041"/>
            <a:ext cx="7848600" cy="4487382"/>
          </a:xfrm>
          <a:prstGeom prst="rect">
            <a:avLst/>
          </a:prstGeom>
        </p:spPr>
        <p:txBody>
          <a:bodyPr wrap="square">
            <a:spAutoFit/>
          </a:bodyPr>
          <a:lstStyle/>
          <a:p>
            <a:pPr marL="342900" indent="-342900" fontAlgn="base">
              <a:spcBef>
                <a:spcPct val="20000"/>
              </a:spcBef>
              <a:buFont typeface="Wingdings" panose="05000000000000000000" pitchFamily="2" charset="2"/>
              <a:buChar char="Ø"/>
            </a:pPr>
            <a:r>
              <a:rPr lang="en-US" sz="2400" dirty="0">
                <a:solidFill>
                  <a:schemeClr val="tx1">
                    <a:lumMod val="65000"/>
                    <a:lumOff val="35000"/>
                  </a:schemeClr>
                </a:solidFill>
                <a:latin typeface="Arial" panose="020B0604020202020204" pitchFamily="34" charset="0"/>
                <a:cs typeface="Arial" panose="020B0604020202020204" pitchFamily="34" charset="0"/>
              </a:rPr>
              <a:t>Fabric is the most important feature of a bathrobe. </a:t>
            </a:r>
            <a:r>
              <a:rPr lang="en-US" sz="2400" dirty="0">
                <a:solidFill>
                  <a:schemeClr val="tx1">
                    <a:lumMod val="65000"/>
                    <a:lumOff val="35000"/>
                  </a:schemeClr>
                </a:solidFill>
                <a:latin typeface="Arial" panose="020B0604020202020204" pitchFamily="34" charset="0"/>
                <a:cs typeface="Arial" panose="020B0604020202020204" pitchFamily="34" charset="0"/>
              </a:rPr>
              <a:t>The fabric defines the touch and feel, absorbency, and the overall weight of the robe.  </a:t>
            </a:r>
            <a:endParaRPr lang="en-US" sz="2400" dirty="0" smtClean="0">
              <a:solidFill>
                <a:schemeClr val="tx1">
                  <a:lumMod val="65000"/>
                  <a:lumOff val="35000"/>
                </a:schemeClr>
              </a:solidFill>
              <a:latin typeface="Arial" panose="020B0604020202020204" pitchFamily="34" charset="0"/>
              <a:cs typeface="Arial" panose="020B0604020202020204" pitchFamily="34" charset="0"/>
            </a:endParaRPr>
          </a:p>
          <a:p>
            <a:pPr marL="342900" indent="-342900" fontAlgn="base">
              <a:spcBef>
                <a:spcPct val="20000"/>
              </a:spcBef>
              <a:buFont typeface="Wingdings" panose="05000000000000000000" pitchFamily="2" charset="2"/>
              <a:buChar char="Ø"/>
            </a:pPr>
            <a:endParaRPr lang="en-US" sz="2400" dirty="0">
              <a:solidFill>
                <a:schemeClr val="tx1">
                  <a:lumMod val="65000"/>
                  <a:lumOff val="35000"/>
                </a:schemeClr>
              </a:solidFill>
              <a:latin typeface="Arial" panose="020B0604020202020204" pitchFamily="34" charset="0"/>
              <a:cs typeface="Arial" panose="020B0604020202020204" pitchFamily="34" charset="0"/>
            </a:endParaRPr>
          </a:p>
          <a:p>
            <a:pPr marL="342900" indent="-342900" fontAlgn="base">
              <a:spcBef>
                <a:spcPct val="20000"/>
              </a:spcBef>
              <a:buFont typeface="Wingdings" panose="05000000000000000000" pitchFamily="2" charset="2"/>
              <a:buChar char="Ø"/>
            </a:pPr>
            <a:r>
              <a:rPr lang="en-US" sz="2400" dirty="0" smtClean="0">
                <a:solidFill>
                  <a:schemeClr val="tx1">
                    <a:lumMod val="65000"/>
                    <a:lumOff val="35000"/>
                  </a:schemeClr>
                </a:solidFill>
                <a:latin typeface="Arial" panose="020B0604020202020204" pitchFamily="34" charset="0"/>
                <a:cs typeface="Arial" panose="020B0604020202020204" pitchFamily="34" charset="0"/>
              </a:rPr>
              <a:t>Fabric </a:t>
            </a:r>
            <a:r>
              <a:rPr lang="en-US" sz="2400" dirty="0">
                <a:solidFill>
                  <a:schemeClr val="tx1">
                    <a:lumMod val="65000"/>
                    <a:lumOff val="35000"/>
                  </a:schemeClr>
                </a:solidFill>
                <a:latin typeface="Arial" panose="020B0604020202020204" pitchFamily="34" charset="0"/>
                <a:cs typeface="Arial" panose="020B0604020202020204" pitchFamily="34" charset="0"/>
              </a:rPr>
              <a:t>types can range widely from traditional cotton and classic satin to warm cashmere and plush microfibers. </a:t>
            </a:r>
            <a:r>
              <a:rPr lang="en-US" sz="2400" dirty="0">
                <a:solidFill>
                  <a:schemeClr val="tx1">
                    <a:lumMod val="65000"/>
                    <a:lumOff val="35000"/>
                  </a:schemeClr>
                </a:solidFill>
                <a:latin typeface="Arial" panose="020B0604020202020204" pitchFamily="34" charset="0"/>
                <a:cs typeface="Arial" panose="020B0604020202020204" pitchFamily="34" charset="0"/>
              </a:rPr>
              <a:t>Your intended use for the robe will dictate what fabric is best for you. Most robes are used straight out of the shower and/or for lounging around the house.</a:t>
            </a:r>
          </a:p>
          <a:p>
            <a:r>
              <a:rPr lang="en-US" dirty="0"/>
              <a:t/>
            </a:r>
            <a:br>
              <a:rPr lang="en-US" dirty="0"/>
            </a:br>
            <a:endParaRPr lang="en-US" dirty="0"/>
          </a:p>
        </p:txBody>
      </p:sp>
    </p:spTree>
    <p:extLst>
      <p:ext uri="{BB962C8B-B14F-4D97-AF65-F5344CB8AC3E}">
        <p14:creationId xmlns:p14="http://schemas.microsoft.com/office/powerpoint/2010/main" val="2198472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1012" y="381000"/>
            <a:ext cx="8305800" cy="1143000"/>
          </a:xfrm>
        </p:spPr>
        <p:txBody>
          <a:bodyPr anchor="ctr"/>
          <a:lstStyle/>
          <a:p>
            <a:r>
              <a:rPr lang="en-US" sz="3600" dirty="0" smtClean="0"/>
              <a:t>Robe Fabric Pros and Cons</a:t>
            </a:r>
            <a:endParaRPr lang="en-US" sz="3600" dirty="0"/>
          </a:p>
        </p:txBody>
      </p:sp>
      <p:sp>
        <p:nvSpPr>
          <p:cNvPr id="3" name="TextBox 2"/>
          <p:cNvSpPr txBox="1"/>
          <p:nvPr/>
        </p:nvSpPr>
        <p:spPr>
          <a:xfrm>
            <a:off x="228600" y="1524000"/>
            <a:ext cx="7086600" cy="6309420"/>
          </a:xfrm>
          <a:prstGeom prst="rect">
            <a:avLst/>
          </a:prstGeom>
          <a:noFill/>
        </p:spPr>
        <p:txBody>
          <a:bodyPr wrap="square" rtlCol="0">
            <a:spAutoFit/>
          </a:bodyPr>
          <a:lstStyle/>
          <a:p>
            <a:pPr marL="342900" indent="-342900" fontAlgn="base">
              <a:spcBef>
                <a:spcPct val="20000"/>
              </a:spcBef>
              <a:buFont typeface="Wingdings" panose="05000000000000000000" pitchFamily="2" charset="2"/>
              <a:buChar char="Ø"/>
            </a:pPr>
            <a:r>
              <a:rPr lang="en-US" sz="2000" dirty="0">
                <a:solidFill>
                  <a:schemeClr val="tx1">
                    <a:lumMod val="65000"/>
                    <a:lumOff val="35000"/>
                  </a:schemeClr>
                </a:solidFill>
                <a:latin typeface="Arial" panose="020B0604020202020204" pitchFamily="34" charset="0"/>
                <a:cs typeface="Arial" panose="020B0604020202020204" pitchFamily="34" charset="0"/>
              </a:rPr>
              <a:t>Microfiber Robes </a:t>
            </a:r>
            <a:endParaRPr lang="en-US" sz="2000" dirty="0">
              <a:solidFill>
                <a:schemeClr val="tx1">
                  <a:lumMod val="65000"/>
                  <a:lumOff val="35000"/>
                </a:schemeClr>
              </a:solidFill>
              <a:latin typeface="Arial" panose="020B0604020202020204" pitchFamily="34" charset="0"/>
              <a:cs typeface="Arial" panose="020B0604020202020204" pitchFamily="34" charset="0"/>
            </a:endParaRPr>
          </a:p>
          <a:p>
            <a:pPr marL="800100" lvl="1" indent="-342900" fontAlgn="base">
              <a:spcBef>
                <a:spcPct val="20000"/>
              </a:spcBef>
              <a:buFont typeface="Arial" panose="020B0604020202020204" pitchFamily="34" charset="0"/>
              <a:buChar char="•"/>
            </a:pPr>
            <a:r>
              <a:rPr lang="en-US" sz="1500" dirty="0" smtClean="0">
                <a:solidFill>
                  <a:schemeClr val="tx1">
                    <a:lumMod val="65000"/>
                    <a:lumOff val="35000"/>
                  </a:schemeClr>
                </a:solidFill>
                <a:latin typeface="Arial" panose="020B0604020202020204" pitchFamily="34" charset="0"/>
                <a:cs typeface="Arial" panose="020B0604020202020204" pitchFamily="34" charset="0"/>
              </a:rPr>
              <a:t>Pros</a:t>
            </a:r>
            <a:r>
              <a:rPr lang="en-US" sz="1500" dirty="0">
                <a:solidFill>
                  <a:schemeClr val="tx1">
                    <a:lumMod val="65000"/>
                    <a:lumOff val="35000"/>
                  </a:schemeClr>
                </a:solidFill>
                <a:latin typeface="Arial" panose="020B0604020202020204" pitchFamily="34" charset="0"/>
                <a:cs typeface="Arial" panose="020B0604020202020204" pitchFamily="34" charset="0"/>
              </a:rPr>
              <a:t>: Good </a:t>
            </a:r>
            <a:r>
              <a:rPr lang="en-US" sz="1500" dirty="0">
                <a:solidFill>
                  <a:schemeClr val="tx1">
                    <a:lumMod val="65000"/>
                    <a:lumOff val="35000"/>
                  </a:schemeClr>
                </a:solidFill>
                <a:latin typeface="Arial" panose="020B0604020202020204" pitchFamily="34" charset="0"/>
                <a:cs typeface="Arial" panose="020B0604020202020204" pitchFamily="34" charset="0"/>
              </a:rPr>
              <a:t>water absorption, ultra-light weight, soft </a:t>
            </a:r>
            <a:r>
              <a:rPr lang="en-US" sz="1500" dirty="0" smtClean="0">
                <a:solidFill>
                  <a:schemeClr val="tx1">
                    <a:lumMod val="65000"/>
                    <a:lumOff val="35000"/>
                  </a:schemeClr>
                </a:solidFill>
                <a:latin typeface="Arial" panose="020B0604020202020204" pitchFamily="34" charset="0"/>
                <a:cs typeface="Arial" panose="020B0604020202020204" pitchFamily="34" charset="0"/>
              </a:rPr>
              <a:t>feel.</a:t>
            </a:r>
          </a:p>
          <a:p>
            <a:pPr marL="800100" lvl="1" indent="-342900" fontAlgn="base">
              <a:spcBef>
                <a:spcPct val="20000"/>
              </a:spcBef>
              <a:buFont typeface="Arial" panose="020B0604020202020204" pitchFamily="34" charset="0"/>
              <a:buChar char="•"/>
            </a:pPr>
            <a:r>
              <a:rPr lang="en-US" sz="1500" dirty="0" smtClean="0">
                <a:solidFill>
                  <a:schemeClr val="tx1">
                    <a:lumMod val="65000"/>
                    <a:lumOff val="35000"/>
                  </a:schemeClr>
                </a:solidFill>
                <a:latin typeface="Arial" panose="020B0604020202020204" pitchFamily="34" charset="0"/>
                <a:cs typeface="Arial" panose="020B0604020202020204" pitchFamily="34" charset="0"/>
              </a:rPr>
              <a:t>Cons</a:t>
            </a:r>
            <a:r>
              <a:rPr lang="en-US" sz="1500" dirty="0">
                <a:solidFill>
                  <a:schemeClr val="tx1">
                    <a:lumMod val="65000"/>
                    <a:lumOff val="35000"/>
                  </a:schemeClr>
                </a:solidFill>
                <a:latin typeface="Arial" panose="020B0604020202020204" pitchFamily="34" charset="0"/>
                <a:cs typeface="Arial" panose="020B0604020202020204" pitchFamily="34" charset="0"/>
              </a:rPr>
              <a:t>: Luxury microfiber robes can be more costly than traditional terry robes.</a:t>
            </a:r>
          </a:p>
          <a:p>
            <a:pPr marL="342900" indent="-342900" fontAlgn="base">
              <a:spcBef>
                <a:spcPct val="20000"/>
              </a:spcBef>
              <a:buFont typeface="Wingdings" panose="05000000000000000000" pitchFamily="2" charset="2"/>
              <a:buChar char="Ø"/>
            </a:pPr>
            <a:r>
              <a:rPr lang="en-US" sz="2000" dirty="0">
                <a:solidFill>
                  <a:schemeClr val="tx1">
                    <a:lumMod val="65000"/>
                    <a:lumOff val="35000"/>
                  </a:schemeClr>
                </a:solidFill>
                <a:latin typeface="Arial" panose="020B0604020202020204" pitchFamily="34" charset="0"/>
                <a:cs typeface="Arial" panose="020B0604020202020204" pitchFamily="34" charset="0"/>
              </a:rPr>
              <a:t>Cotton Waffle Robe</a:t>
            </a:r>
          </a:p>
          <a:p>
            <a:pPr marL="800100" lvl="2" indent="-342900" fontAlgn="base">
              <a:spcBef>
                <a:spcPct val="20000"/>
              </a:spcBef>
              <a:buFont typeface="Arial" panose="020B0604020202020204" pitchFamily="34" charset="0"/>
              <a:buChar char="•"/>
            </a:pPr>
            <a:r>
              <a:rPr lang="en-US" sz="1500" dirty="0">
                <a:solidFill>
                  <a:schemeClr val="tx1">
                    <a:lumMod val="65000"/>
                    <a:lumOff val="35000"/>
                  </a:schemeClr>
                </a:solidFill>
                <a:latin typeface="Arial" panose="020B0604020202020204" pitchFamily="34" charset="0"/>
                <a:cs typeface="Arial" panose="020B0604020202020204" pitchFamily="34" charset="0"/>
              </a:rPr>
              <a:t>Pros: Inexpensive. Ideal for bulk purchasing for hotels and spas. Make good gifts.</a:t>
            </a:r>
          </a:p>
          <a:p>
            <a:pPr marL="800100" lvl="2" indent="-342900" fontAlgn="base">
              <a:spcBef>
                <a:spcPct val="20000"/>
              </a:spcBef>
              <a:buFont typeface="Arial" panose="020B0604020202020204" pitchFamily="34" charset="0"/>
              <a:buChar char="•"/>
            </a:pPr>
            <a:r>
              <a:rPr lang="en-US" sz="1500" dirty="0">
                <a:solidFill>
                  <a:schemeClr val="tx1">
                    <a:lumMod val="65000"/>
                    <a:lumOff val="35000"/>
                  </a:schemeClr>
                </a:solidFill>
                <a:latin typeface="Arial" panose="020B0604020202020204" pitchFamily="34" charset="0"/>
                <a:cs typeface="Arial" panose="020B0604020202020204" pitchFamily="34" charset="0"/>
              </a:rPr>
              <a:t>Cons: Not as soft as other robes.  Potential for </a:t>
            </a:r>
            <a:r>
              <a:rPr lang="en-US" sz="1500" dirty="0">
                <a:solidFill>
                  <a:schemeClr val="tx1">
                    <a:lumMod val="65000"/>
                    <a:lumOff val="35000"/>
                  </a:schemeClr>
                </a:solidFill>
                <a:latin typeface="Arial" panose="020B0604020202020204" pitchFamily="34" charset="0"/>
                <a:cs typeface="Arial" panose="020B0604020202020204" pitchFamily="34" charset="0"/>
              </a:rPr>
              <a:t>shrinking.</a:t>
            </a:r>
          </a:p>
          <a:p>
            <a:pPr marL="342900" indent="-342900" fontAlgn="base">
              <a:spcBef>
                <a:spcPct val="20000"/>
              </a:spcBef>
              <a:buFont typeface="Wingdings" panose="05000000000000000000" pitchFamily="2" charset="2"/>
              <a:buChar char="Ø"/>
            </a:pPr>
            <a:r>
              <a:rPr lang="en-US" sz="2000" dirty="0">
                <a:solidFill>
                  <a:schemeClr val="tx1">
                    <a:lumMod val="65000"/>
                    <a:lumOff val="35000"/>
                  </a:schemeClr>
                </a:solidFill>
                <a:latin typeface="Arial" panose="020B0604020202020204" pitchFamily="34" charset="0"/>
                <a:cs typeface="Arial" panose="020B0604020202020204" pitchFamily="34" charset="0"/>
              </a:rPr>
              <a:t>Cotton Terry Robe</a:t>
            </a:r>
          </a:p>
          <a:p>
            <a:pPr marL="800100" lvl="2" indent="-342900" fontAlgn="base">
              <a:spcBef>
                <a:spcPct val="20000"/>
              </a:spcBef>
              <a:buFont typeface="Arial" panose="020B0604020202020204" pitchFamily="34" charset="0"/>
              <a:buChar char="•"/>
            </a:pPr>
            <a:r>
              <a:rPr lang="en-US" sz="1500" dirty="0">
                <a:solidFill>
                  <a:schemeClr val="tx1">
                    <a:lumMod val="65000"/>
                    <a:lumOff val="35000"/>
                  </a:schemeClr>
                </a:solidFill>
                <a:latin typeface="Arial" panose="020B0604020202020204" pitchFamily="34" charset="0"/>
                <a:cs typeface="Arial" panose="020B0604020202020204" pitchFamily="34" charset="0"/>
              </a:rPr>
              <a:t>Pros: Good water absorption. Commonly found in typical spas and hotel rooms.</a:t>
            </a:r>
          </a:p>
          <a:p>
            <a:pPr marL="800100" lvl="2" indent="-342900" fontAlgn="base">
              <a:spcBef>
                <a:spcPct val="20000"/>
              </a:spcBef>
              <a:buFont typeface="Arial" panose="020B0604020202020204" pitchFamily="34" charset="0"/>
              <a:buChar char="•"/>
            </a:pPr>
            <a:r>
              <a:rPr lang="en-US" sz="1500" dirty="0">
                <a:solidFill>
                  <a:schemeClr val="tx1">
                    <a:lumMod val="65000"/>
                    <a:lumOff val="35000"/>
                  </a:schemeClr>
                </a:solidFill>
                <a:latin typeface="Arial" panose="020B0604020202020204" pitchFamily="34" charset="0"/>
                <a:cs typeface="Arial" panose="020B0604020202020204" pitchFamily="34" charset="0"/>
              </a:rPr>
              <a:t>Cons: Cotton terry robes can be heavy and bulky. The robes are prone to shrinkage if not pre-shrunk. </a:t>
            </a:r>
          </a:p>
          <a:p>
            <a:pPr marL="342900" indent="-342900" fontAlgn="base">
              <a:spcBef>
                <a:spcPct val="20000"/>
              </a:spcBef>
              <a:buFont typeface="Wingdings" panose="05000000000000000000" pitchFamily="2" charset="2"/>
              <a:buChar char="Ø"/>
            </a:pPr>
            <a:r>
              <a:rPr lang="en-US" sz="2000" dirty="0">
                <a:solidFill>
                  <a:schemeClr val="tx1">
                    <a:lumMod val="65000"/>
                    <a:lumOff val="35000"/>
                  </a:schemeClr>
                </a:solidFill>
                <a:latin typeface="Arial" panose="020B0604020202020204" pitchFamily="34" charset="0"/>
                <a:cs typeface="Arial" panose="020B0604020202020204" pitchFamily="34" charset="0"/>
              </a:rPr>
              <a:t>Cotton Velour Robes </a:t>
            </a:r>
          </a:p>
          <a:p>
            <a:pPr marL="800100" lvl="2" indent="-342900" fontAlgn="base">
              <a:spcBef>
                <a:spcPct val="20000"/>
              </a:spcBef>
              <a:buFont typeface="Arial" panose="020B0604020202020204" pitchFamily="34" charset="0"/>
              <a:buChar char="•"/>
            </a:pPr>
            <a:r>
              <a:rPr lang="en-US" sz="1500" dirty="0">
                <a:solidFill>
                  <a:schemeClr val="tx1">
                    <a:lumMod val="65000"/>
                    <a:lumOff val="35000"/>
                  </a:schemeClr>
                </a:solidFill>
                <a:latin typeface="Arial" panose="020B0604020202020204" pitchFamily="34" charset="0"/>
                <a:cs typeface="Arial" panose="020B0604020202020204" pitchFamily="34" charset="0"/>
              </a:rPr>
              <a:t>Pros: Soft to the touch. Warm and insulating.</a:t>
            </a:r>
          </a:p>
          <a:p>
            <a:pPr marL="800100" lvl="2" indent="-342900" fontAlgn="base">
              <a:spcBef>
                <a:spcPct val="20000"/>
              </a:spcBef>
              <a:buFont typeface="Arial" panose="020B0604020202020204" pitchFamily="34" charset="0"/>
              <a:buChar char="•"/>
            </a:pPr>
            <a:r>
              <a:rPr lang="en-US" sz="1500" dirty="0">
                <a:solidFill>
                  <a:schemeClr val="tx1">
                    <a:lumMod val="65000"/>
                    <a:lumOff val="35000"/>
                  </a:schemeClr>
                </a:solidFill>
                <a:latin typeface="Arial" panose="020B0604020202020204" pitchFamily="34" charset="0"/>
                <a:cs typeface="Arial" panose="020B0604020202020204" pitchFamily="34" charset="0"/>
              </a:rPr>
              <a:t>Cons: Bulky and heavy. More expensive than other cotton robes.</a:t>
            </a:r>
          </a:p>
          <a:p>
            <a:pPr lvl="1"/>
            <a:r>
              <a:rPr lang="en-US" dirty="0"/>
              <a:t/>
            </a:r>
            <a:br>
              <a:rPr lang="en-US" dirty="0"/>
            </a:br>
            <a:endParaRPr lang="en-US" dirty="0" smtClean="0"/>
          </a:p>
          <a:p>
            <a:pPr marL="342900" indent="-342900">
              <a:buFont typeface="Wingdings" panose="05000000000000000000" pitchFamily="2" charset="2"/>
              <a:buChar char="Ø"/>
            </a:pPr>
            <a:endParaRPr lang="en-US" dirty="0" smtClean="0"/>
          </a:p>
          <a:p>
            <a:pPr marL="342900" indent="-342900">
              <a:buFont typeface="Wingdings" panose="05000000000000000000" pitchFamily="2" charset="2"/>
              <a:buChar char="Ø"/>
            </a:pPr>
            <a:endParaRPr lang="en-US" dirty="0"/>
          </a:p>
          <a:p>
            <a:pPr marL="800100" lvl="1" indent="-342900">
              <a:buFont typeface="Wingdings" panose="05000000000000000000" pitchFamily="2" charset="2"/>
              <a:buChar char="Ø"/>
            </a:pPr>
            <a:endParaRPr lang="en-US" dirty="0" smtClean="0"/>
          </a:p>
          <a:p>
            <a:pPr marL="342900" indent="-342900">
              <a:buFont typeface="Wingdings" panose="05000000000000000000" pitchFamily="2" charset="2"/>
              <a:buChar char="Ø"/>
            </a:pPr>
            <a:endParaRPr lang="en-US" dirty="0"/>
          </a:p>
        </p:txBody>
      </p:sp>
      <p:pic>
        <p:nvPicPr>
          <p:cNvPr id="3074" name="Picture 2" descr="Image result for cotton velour rob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93814" y="5225143"/>
            <a:ext cx="1722983" cy="150931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078" name="Picture 6" descr="Image result for cotton terry rob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8178" y="3674444"/>
            <a:ext cx="1518042" cy="151804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080" name="Picture 8" descr="Image result for cotton waffle rob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4390" y="2132239"/>
            <a:ext cx="1561830" cy="156183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082" name="Picture 10" descr="Image result for microfiber rob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93306" y="655989"/>
            <a:ext cx="1524000" cy="146536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9751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sz="3600" dirty="0"/>
              <a:t>Robe Fabric Pros and Cons</a:t>
            </a:r>
            <a:endParaRPr lang="en-US" sz="3600" dirty="0"/>
          </a:p>
        </p:txBody>
      </p:sp>
      <p:sp>
        <p:nvSpPr>
          <p:cNvPr id="2" name="Rectangle 1"/>
          <p:cNvSpPr/>
          <p:nvPr/>
        </p:nvSpPr>
        <p:spPr>
          <a:xfrm>
            <a:off x="304800" y="1981200"/>
            <a:ext cx="5562600" cy="6472541"/>
          </a:xfrm>
          <a:prstGeom prst="rect">
            <a:avLst/>
          </a:prstGeom>
        </p:spPr>
        <p:txBody>
          <a:bodyPr wrap="square">
            <a:spAutoFit/>
          </a:bodyPr>
          <a:lstStyle/>
          <a:p>
            <a:pPr marL="342900" indent="-342900" fontAlgn="base">
              <a:spcBef>
                <a:spcPct val="20000"/>
              </a:spcBef>
              <a:buFont typeface="Wingdings" panose="05000000000000000000" pitchFamily="2" charset="2"/>
              <a:buChar char="Ø"/>
            </a:pPr>
            <a:r>
              <a:rPr lang="en-US" sz="2400" dirty="0">
                <a:solidFill>
                  <a:schemeClr val="tx1">
                    <a:lumMod val="65000"/>
                    <a:lumOff val="35000"/>
                  </a:schemeClr>
                </a:solidFill>
                <a:latin typeface="Arial" panose="020B0604020202020204" pitchFamily="34" charset="0"/>
                <a:cs typeface="Arial" panose="020B0604020202020204" pitchFamily="34" charset="0"/>
              </a:rPr>
              <a:t>Satin &amp; Silk Robes </a:t>
            </a:r>
          </a:p>
          <a:p>
            <a:pPr marL="800100" lvl="2" indent="-342900" fontAlgn="base">
              <a:spcBef>
                <a:spcPct val="20000"/>
              </a:spcBef>
              <a:buFont typeface="Arial" panose="020B0604020202020204" pitchFamily="34" charset="0"/>
              <a:buChar char="•"/>
            </a:pPr>
            <a:r>
              <a:rPr lang="en-US" sz="1500" dirty="0">
                <a:solidFill>
                  <a:schemeClr val="tx1">
                    <a:lumMod val="65000"/>
                    <a:lumOff val="35000"/>
                  </a:schemeClr>
                </a:solidFill>
                <a:latin typeface="Arial" panose="020B0604020202020204" pitchFamily="34" charset="0"/>
                <a:cs typeface="Arial" panose="020B0604020202020204" pitchFamily="34" charset="0"/>
              </a:rPr>
              <a:t>Pros: Silky feel. Light weight.</a:t>
            </a:r>
          </a:p>
          <a:p>
            <a:pPr marL="800100" lvl="2" indent="-342900" fontAlgn="base">
              <a:spcBef>
                <a:spcPct val="20000"/>
              </a:spcBef>
              <a:buFont typeface="Arial" panose="020B0604020202020204" pitchFamily="34" charset="0"/>
              <a:buChar char="•"/>
            </a:pPr>
            <a:r>
              <a:rPr lang="en-US" sz="1500" dirty="0">
                <a:solidFill>
                  <a:schemeClr val="tx1">
                    <a:lumMod val="65000"/>
                    <a:lumOff val="35000"/>
                  </a:schemeClr>
                </a:solidFill>
                <a:latin typeface="Arial" panose="020B0604020202020204" pitchFamily="34" charset="0"/>
                <a:cs typeface="Arial" panose="020B0604020202020204" pitchFamily="34" charset="0"/>
              </a:rPr>
              <a:t>Cons: Not ideal for spa use due to delicate care and low water absorption ability</a:t>
            </a:r>
            <a:r>
              <a:rPr lang="en-US" sz="1500" dirty="0" smtClean="0">
                <a:solidFill>
                  <a:schemeClr val="tx1">
                    <a:lumMod val="65000"/>
                    <a:lumOff val="35000"/>
                  </a:schemeClr>
                </a:solidFill>
                <a:latin typeface="Arial" panose="020B0604020202020204" pitchFamily="34" charset="0"/>
                <a:cs typeface="Arial" panose="020B0604020202020204" pitchFamily="34" charset="0"/>
              </a:rPr>
              <a:t>.</a:t>
            </a:r>
          </a:p>
          <a:p>
            <a:pPr marL="800100" lvl="2" indent="-342900" fontAlgn="base">
              <a:spcBef>
                <a:spcPct val="20000"/>
              </a:spcBef>
              <a:buFont typeface="Arial" panose="020B0604020202020204" pitchFamily="34" charset="0"/>
              <a:buChar char="•"/>
            </a:pPr>
            <a:endParaRPr lang="en-US" sz="1500" dirty="0">
              <a:solidFill>
                <a:schemeClr val="tx1">
                  <a:lumMod val="65000"/>
                  <a:lumOff val="35000"/>
                </a:schemeClr>
              </a:solidFill>
              <a:latin typeface="Arial" panose="020B0604020202020204" pitchFamily="34" charset="0"/>
              <a:cs typeface="Arial" panose="020B0604020202020204" pitchFamily="34" charset="0"/>
            </a:endParaRPr>
          </a:p>
          <a:p>
            <a:pPr marL="342900" indent="-342900" fontAlgn="base">
              <a:spcBef>
                <a:spcPct val="20000"/>
              </a:spcBef>
              <a:buFont typeface="Wingdings" panose="05000000000000000000" pitchFamily="2" charset="2"/>
              <a:buChar char="Ø"/>
            </a:pPr>
            <a:r>
              <a:rPr lang="en-US" sz="2400" dirty="0">
                <a:solidFill>
                  <a:schemeClr val="tx1">
                    <a:lumMod val="65000"/>
                    <a:lumOff val="35000"/>
                  </a:schemeClr>
                </a:solidFill>
                <a:latin typeface="Arial" panose="020B0604020202020204" pitchFamily="34" charset="0"/>
                <a:cs typeface="Arial" panose="020B0604020202020204" pitchFamily="34" charset="0"/>
              </a:rPr>
              <a:t>Cashmere Robes</a:t>
            </a:r>
          </a:p>
          <a:p>
            <a:pPr marL="800100" lvl="2" indent="-342900" fontAlgn="base">
              <a:spcBef>
                <a:spcPct val="20000"/>
              </a:spcBef>
              <a:buFont typeface="Arial" panose="020B0604020202020204" pitchFamily="34" charset="0"/>
              <a:buChar char="•"/>
            </a:pPr>
            <a:r>
              <a:rPr lang="en-US" sz="1500" dirty="0">
                <a:solidFill>
                  <a:schemeClr val="tx1">
                    <a:lumMod val="65000"/>
                    <a:lumOff val="35000"/>
                  </a:schemeClr>
                </a:solidFill>
                <a:latin typeface="Arial" panose="020B0604020202020204" pitchFamily="34" charset="0"/>
                <a:cs typeface="Arial" panose="020B0604020202020204" pitchFamily="34" charset="0"/>
              </a:rPr>
              <a:t>Pros: Warm and soft. Light weight</a:t>
            </a:r>
            <a:r>
              <a:rPr lang="en-US" sz="1500" dirty="0">
                <a:solidFill>
                  <a:schemeClr val="tx1">
                    <a:lumMod val="65000"/>
                    <a:lumOff val="35000"/>
                  </a:schemeClr>
                </a:solidFill>
                <a:latin typeface="Arial" panose="020B0604020202020204" pitchFamily="34" charset="0"/>
                <a:cs typeface="Arial" panose="020B0604020202020204" pitchFamily="34" charset="0"/>
              </a:rPr>
              <a:t>.</a:t>
            </a:r>
          </a:p>
          <a:p>
            <a:pPr marL="800100" lvl="2" indent="-342900" fontAlgn="base">
              <a:spcBef>
                <a:spcPct val="20000"/>
              </a:spcBef>
              <a:buFont typeface="Arial" panose="020B0604020202020204" pitchFamily="34" charset="0"/>
              <a:buChar char="•"/>
            </a:pPr>
            <a:r>
              <a:rPr lang="en-US" sz="1500" dirty="0">
                <a:solidFill>
                  <a:schemeClr val="tx1">
                    <a:lumMod val="65000"/>
                    <a:lumOff val="35000"/>
                  </a:schemeClr>
                </a:solidFill>
                <a:latin typeface="Arial" panose="020B0604020202020204" pitchFamily="34" charset="0"/>
                <a:cs typeface="Arial" panose="020B0604020202020204" pitchFamily="34" charset="0"/>
              </a:rPr>
              <a:t>Cons: Very expensive for high quality cashmere. Lack of water absorbency. </a:t>
            </a:r>
            <a:r>
              <a:rPr lang="en-US" sz="1500" dirty="0">
                <a:solidFill>
                  <a:schemeClr val="tx1">
                    <a:lumMod val="65000"/>
                    <a:lumOff val="35000"/>
                  </a:schemeClr>
                </a:solidFill>
                <a:latin typeface="Arial" panose="020B0604020202020204" pitchFamily="34" charset="0"/>
                <a:cs typeface="Arial" panose="020B0604020202020204" pitchFamily="34" charset="0"/>
              </a:rPr>
              <a:t>Must be dry cleaned</a:t>
            </a:r>
            <a:r>
              <a:rPr lang="en-US" sz="1500" dirty="0" smtClean="0">
                <a:solidFill>
                  <a:schemeClr val="tx1">
                    <a:lumMod val="65000"/>
                    <a:lumOff val="35000"/>
                  </a:schemeClr>
                </a:solidFill>
                <a:latin typeface="Arial" panose="020B0604020202020204" pitchFamily="34" charset="0"/>
                <a:cs typeface="Arial" panose="020B0604020202020204" pitchFamily="34" charset="0"/>
              </a:rPr>
              <a:t>.</a:t>
            </a:r>
          </a:p>
          <a:p>
            <a:pPr marL="800100" lvl="2" indent="-342900" fontAlgn="base">
              <a:spcBef>
                <a:spcPct val="20000"/>
              </a:spcBef>
              <a:buFont typeface="Arial" panose="020B0604020202020204" pitchFamily="34" charset="0"/>
              <a:buChar char="•"/>
            </a:pPr>
            <a:endParaRPr lang="en-US" sz="1500" dirty="0">
              <a:solidFill>
                <a:schemeClr val="tx1">
                  <a:lumMod val="65000"/>
                  <a:lumOff val="35000"/>
                </a:schemeClr>
              </a:solidFill>
              <a:latin typeface="Arial" panose="020B0604020202020204" pitchFamily="34" charset="0"/>
              <a:cs typeface="Arial" panose="020B0604020202020204" pitchFamily="34" charset="0"/>
            </a:endParaRPr>
          </a:p>
          <a:p>
            <a:pPr marL="342900" indent="-342900" fontAlgn="base">
              <a:spcBef>
                <a:spcPct val="20000"/>
              </a:spcBef>
              <a:buFont typeface="Wingdings" panose="05000000000000000000" pitchFamily="2" charset="2"/>
              <a:buChar char="Ø"/>
            </a:pPr>
            <a:r>
              <a:rPr lang="en-US" sz="2400" dirty="0">
                <a:solidFill>
                  <a:schemeClr val="tx1">
                    <a:lumMod val="65000"/>
                    <a:lumOff val="35000"/>
                  </a:schemeClr>
                </a:solidFill>
                <a:latin typeface="Arial" panose="020B0604020202020204" pitchFamily="34" charset="0"/>
                <a:cs typeface="Arial" panose="020B0604020202020204" pitchFamily="34" charset="0"/>
              </a:rPr>
              <a:t>Chenille Robes </a:t>
            </a:r>
          </a:p>
          <a:p>
            <a:pPr marL="800100" lvl="2" indent="-342900" fontAlgn="base">
              <a:spcBef>
                <a:spcPct val="20000"/>
              </a:spcBef>
              <a:buFont typeface="Arial" panose="020B0604020202020204" pitchFamily="34" charset="0"/>
              <a:buChar char="•"/>
            </a:pPr>
            <a:r>
              <a:rPr lang="en-US" sz="1500" dirty="0">
                <a:solidFill>
                  <a:schemeClr val="tx1">
                    <a:lumMod val="65000"/>
                    <a:lumOff val="35000"/>
                  </a:schemeClr>
                </a:solidFill>
                <a:latin typeface="Arial" panose="020B0604020202020204" pitchFamily="34" charset="0"/>
                <a:cs typeface="Arial" panose="020B0604020202020204" pitchFamily="34" charset="0"/>
              </a:rPr>
              <a:t>Pros: Warm and soft. Light weight</a:t>
            </a:r>
            <a:r>
              <a:rPr lang="en-US" sz="1500" dirty="0">
                <a:solidFill>
                  <a:schemeClr val="tx1">
                    <a:lumMod val="65000"/>
                    <a:lumOff val="35000"/>
                  </a:schemeClr>
                </a:solidFill>
                <a:latin typeface="Arial" panose="020B0604020202020204" pitchFamily="34" charset="0"/>
                <a:cs typeface="Arial" panose="020B0604020202020204" pitchFamily="34" charset="0"/>
              </a:rPr>
              <a:t>.</a:t>
            </a:r>
          </a:p>
          <a:p>
            <a:pPr marL="800100" lvl="2" indent="-342900" fontAlgn="base">
              <a:spcBef>
                <a:spcPct val="20000"/>
              </a:spcBef>
              <a:buFont typeface="Arial" panose="020B0604020202020204" pitchFamily="34" charset="0"/>
              <a:buChar char="•"/>
            </a:pPr>
            <a:r>
              <a:rPr lang="en-US" sz="1500" dirty="0">
                <a:solidFill>
                  <a:schemeClr val="tx1">
                    <a:lumMod val="65000"/>
                    <a:lumOff val="35000"/>
                  </a:schemeClr>
                </a:solidFill>
                <a:latin typeface="Arial" panose="020B0604020202020204" pitchFamily="34" charset="0"/>
                <a:cs typeface="Arial" panose="020B0604020202020204" pitchFamily="34" charset="0"/>
              </a:rPr>
              <a:t>Cons: Can lose shape after washing. Quality of chenille varies drastically.  Low water absorption</a:t>
            </a:r>
            <a:r>
              <a:rPr lang="en-US" sz="1500" dirty="0">
                <a:solidFill>
                  <a:schemeClr val="tx1">
                    <a:lumMod val="65000"/>
                    <a:lumOff val="35000"/>
                  </a:schemeClr>
                </a:solidFill>
                <a:latin typeface="Arial" panose="020B0604020202020204" pitchFamily="34" charset="0"/>
                <a:cs typeface="Arial" panose="020B0604020202020204" pitchFamily="34" charset="0"/>
              </a:rPr>
              <a:t>.</a:t>
            </a:r>
            <a:r>
              <a:rPr lang="en-US" sz="1500" u="sng" dirty="0"/>
              <a:t/>
            </a:r>
            <a:br>
              <a:rPr lang="en-US" sz="1500" u="sng" dirty="0"/>
            </a:br>
            <a:r>
              <a:rPr lang="en-US" u="sng" dirty="0"/>
              <a:t/>
            </a:r>
            <a:br>
              <a:rPr lang="en-US" u="sng" dirty="0"/>
            </a:br>
            <a:endParaRPr lang="en-US" dirty="0" smtClean="0"/>
          </a:p>
          <a:p>
            <a:pPr marL="800100" lvl="1" indent="-342900">
              <a:buFont typeface="Wingdings" panose="05000000000000000000" pitchFamily="2" charset="2"/>
              <a:buChar char="Ø"/>
            </a:pPr>
            <a:endParaRPr lang="en-US" dirty="0"/>
          </a:p>
          <a:p>
            <a:pPr marL="800100" lvl="1" indent="-342900">
              <a:buFont typeface="Wingdings" panose="05000000000000000000" pitchFamily="2" charset="2"/>
              <a:buChar char="Ø"/>
            </a:pPr>
            <a:endParaRPr lang="en-US" dirty="0" smtClean="0"/>
          </a:p>
          <a:p>
            <a:pPr marL="800100" lvl="1" indent="-342900">
              <a:buFont typeface="Wingdings" panose="05000000000000000000" pitchFamily="2" charset="2"/>
              <a:buChar char="Ø"/>
            </a:pPr>
            <a:endParaRPr lang="en-US" dirty="0"/>
          </a:p>
          <a:p>
            <a:pPr marL="800100" lvl="1" indent="-342900">
              <a:buFont typeface="Wingdings" panose="05000000000000000000" pitchFamily="2" charset="2"/>
              <a:buChar char="Ø"/>
            </a:pPr>
            <a:endParaRPr lang="en-US" dirty="0" smtClean="0"/>
          </a:p>
          <a:p>
            <a:pPr marL="800100" lvl="1" indent="-342900">
              <a:buFont typeface="Wingdings" panose="05000000000000000000" pitchFamily="2" charset="2"/>
              <a:buChar char="Ø"/>
            </a:pPr>
            <a:endParaRPr lang="en-US" dirty="0"/>
          </a:p>
          <a:p>
            <a:pPr marL="800100" lvl="1" indent="-342900">
              <a:buFont typeface="Wingdings" panose="05000000000000000000" pitchFamily="2" charset="2"/>
              <a:buChar char="Ø"/>
            </a:pPr>
            <a:endParaRPr lang="en-US" dirty="0"/>
          </a:p>
        </p:txBody>
      </p:sp>
      <p:pic>
        <p:nvPicPr>
          <p:cNvPr id="2050" name="Picture 2" descr="Image result for chenille rob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4953000"/>
            <a:ext cx="1550982" cy="158537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2052" name="Picture 4" descr="Image result for cashmere fabri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99662" y="3120187"/>
            <a:ext cx="1575953" cy="157155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2054" name="Picture 6" descr="Image result for white silk"/>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7400" y="1617199"/>
            <a:ext cx="1550982" cy="14018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8358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sz="3600" dirty="0" smtClean="0"/>
              <a:t>Different Styles</a:t>
            </a:r>
            <a:endParaRPr lang="en-US" dirty="0"/>
          </a:p>
        </p:txBody>
      </p:sp>
      <p:sp>
        <p:nvSpPr>
          <p:cNvPr id="2" name="Rectangle 1"/>
          <p:cNvSpPr/>
          <p:nvPr/>
        </p:nvSpPr>
        <p:spPr>
          <a:xfrm>
            <a:off x="533400" y="1447800"/>
            <a:ext cx="6400800" cy="4348883"/>
          </a:xfrm>
          <a:prstGeom prst="rect">
            <a:avLst/>
          </a:prstGeom>
        </p:spPr>
        <p:txBody>
          <a:bodyPr wrap="square">
            <a:spAutoFit/>
          </a:bodyPr>
          <a:lstStyle/>
          <a:p>
            <a:pPr marL="342900" indent="-342900" fontAlgn="base">
              <a:spcBef>
                <a:spcPct val="20000"/>
              </a:spcBef>
              <a:buFont typeface="Wingdings" panose="05000000000000000000" pitchFamily="2" charset="2"/>
              <a:buChar char="Ø"/>
            </a:pPr>
            <a:r>
              <a:rPr lang="en-US" sz="2400" dirty="0">
                <a:solidFill>
                  <a:schemeClr val="tx1">
                    <a:lumMod val="65000"/>
                    <a:lumOff val="35000"/>
                  </a:schemeClr>
                </a:solidFill>
                <a:latin typeface="Arial" panose="020B0604020202020204" pitchFamily="34" charset="0"/>
                <a:cs typeface="Arial" panose="020B0604020202020204" pitchFamily="34" charset="0"/>
              </a:rPr>
              <a:t>Full length </a:t>
            </a:r>
            <a:r>
              <a:rPr lang="en-US" sz="2400" dirty="0" smtClean="0">
                <a:solidFill>
                  <a:schemeClr val="tx1">
                    <a:lumMod val="65000"/>
                    <a:lumOff val="35000"/>
                  </a:schemeClr>
                </a:solidFill>
                <a:latin typeface="Arial" panose="020B0604020202020204" pitchFamily="34" charset="0"/>
                <a:cs typeface="Arial" panose="020B0604020202020204" pitchFamily="34" charset="0"/>
              </a:rPr>
              <a:t>bathrobes </a:t>
            </a:r>
          </a:p>
          <a:p>
            <a:pPr marL="800100" lvl="1" indent="-342900" fontAlgn="base">
              <a:spcBef>
                <a:spcPct val="20000"/>
              </a:spcBef>
              <a:buFont typeface="Arial" panose="020B0604020202020204" pitchFamily="34" charset="0"/>
              <a:buChar char="•"/>
            </a:pPr>
            <a:r>
              <a:rPr lang="en-US" sz="1500" dirty="0" smtClean="0">
                <a:solidFill>
                  <a:schemeClr val="tx1">
                    <a:lumMod val="65000"/>
                    <a:lumOff val="35000"/>
                  </a:schemeClr>
                </a:solidFill>
                <a:latin typeface="Arial" panose="020B0604020202020204" pitchFamily="34" charset="0"/>
                <a:cs typeface="Arial" panose="020B0604020202020204" pitchFamily="34" charset="0"/>
              </a:rPr>
              <a:t>These </a:t>
            </a:r>
            <a:r>
              <a:rPr lang="en-US" sz="1500" dirty="0">
                <a:solidFill>
                  <a:schemeClr val="tx1">
                    <a:lumMod val="65000"/>
                    <a:lumOff val="35000"/>
                  </a:schemeClr>
                </a:solidFill>
                <a:latin typeface="Arial" panose="020B0604020202020204" pitchFamily="34" charset="0"/>
                <a:cs typeface="Arial" panose="020B0604020202020204" pitchFamily="34" charset="0"/>
              </a:rPr>
              <a:t>bathrobes are usually made up to 59" and must come all the way to your ankles. These are called </a:t>
            </a:r>
            <a:r>
              <a:rPr lang="en-US" sz="1500" dirty="0" smtClean="0">
                <a:solidFill>
                  <a:schemeClr val="tx1">
                    <a:lumMod val="65000"/>
                    <a:lumOff val="35000"/>
                  </a:schemeClr>
                </a:solidFill>
                <a:latin typeface="Arial" panose="020B0604020202020204" pitchFamily="34" charset="0"/>
                <a:cs typeface="Arial" panose="020B0604020202020204" pitchFamily="34" charset="0"/>
              </a:rPr>
              <a:t>'floor length</a:t>
            </a:r>
            <a:r>
              <a:rPr lang="en-US" sz="1500" dirty="0">
                <a:solidFill>
                  <a:schemeClr val="tx1">
                    <a:lumMod val="65000"/>
                    <a:lumOff val="35000"/>
                  </a:schemeClr>
                </a:solidFill>
                <a:latin typeface="Arial" panose="020B0604020202020204" pitchFamily="34" charset="0"/>
                <a:cs typeface="Arial" panose="020B0604020202020204" pitchFamily="34" charset="0"/>
              </a:rPr>
              <a:t>' or 'ankle length' </a:t>
            </a:r>
            <a:r>
              <a:rPr lang="en-US" sz="1500" dirty="0" smtClean="0">
                <a:solidFill>
                  <a:schemeClr val="tx1">
                    <a:lumMod val="65000"/>
                    <a:lumOff val="35000"/>
                  </a:schemeClr>
                </a:solidFill>
                <a:latin typeface="Arial" panose="020B0604020202020204" pitchFamily="34" charset="0"/>
                <a:cs typeface="Arial" panose="020B0604020202020204" pitchFamily="34" charset="0"/>
              </a:rPr>
              <a:t>bathrobes.</a:t>
            </a:r>
          </a:p>
          <a:p>
            <a:pPr marL="800100" lvl="1" indent="-342900" fontAlgn="base">
              <a:spcBef>
                <a:spcPct val="20000"/>
              </a:spcBef>
              <a:buFont typeface="Arial" panose="020B0604020202020204" pitchFamily="34" charset="0"/>
              <a:buChar char="•"/>
            </a:pPr>
            <a:endParaRPr lang="en-US" sz="1500" dirty="0" smtClean="0">
              <a:solidFill>
                <a:schemeClr val="tx1">
                  <a:lumMod val="65000"/>
                  <a:lumOff val="35000"/>
                </a:schemeClr>
              </a:solidFill>
              <a:latin typeface="Arial" panose="020B0604020202020204" pitchFamily="34" charset="0"/>
              <a:cs typeface="Arial" panose="020B0604020202020204" pitchFamily="34" charset="0"/>
            </a:endParaRPr>
          </a:p>
          <a:p>
            <a:pPr marL="342900" indent="-342900" fontAlgn="base">
              <a:spcBef>
                <a:spcPct val="20000"/>
              </a:spcBef>
              <a:buFont typeface="Wingdings" panose="05000000000000000000" pitchFamily="2" charset="2"/>
              <a:buChar char="Ø"/>
            </a:pPr>
            <a:r>
              <a:rPr lang="en-US" sz="2400" dirty="0">
                <a:solidFill>
                  <a:schemeClr val="tx1">
                    <a:lumMod val="65000"/>
                    <a:lumOff val="35000"/>
                  </a:schemeClr>
                </a:solidFill>
                <a:latin typeface="Arial" panose="020B0604020202020204" pitchFamily="34" charset="0"/>
                <a:cs typeface="Arial" panose="020B0604020202020204" pitchFamily="34" charset="0"/>
              </a:rPr>
              <a:t>To choose one, measure your height and then check the 'length' column on the size chart of the </a:t>
            </a:r>
            <a:r>
              <a:rPr lang="en-US" sz="2400" dirty="0" smtClean="0">
                <a:solidFill>
                  <a:schemeClr val="tx1">
                    <a:lumMod val="65000"/>
                    <a:lumOff val="35000"/>
                  </a:schemeClr>
                </a:solidFill>
                <a:latin typeface="Arial" panose="020B0604020202020204" pitchFamily="34" charset="0"/>
                <a:cs typeface="Arial" panose="020B0604020202020204" pitchFamily="34" charset="0"/>
              </a:rPr>
              <a:t> bathrobe</a:t>
            </a:r>
            <a:r>
              <a:rPr lang="en-US" sz="2400" dirty="0">
                <a:solidFill>
                  <a:schemeClr val="tx1">
                    <a:lumMod val="65000"/>
                    <a:lumOff val="35000"/>
                  </a:schemeClr>
                </a:solidFill>
                <a:latin typeface="Arial" panose="020B0604020202020204" pitchFamily="34" charset="0"/>
                <a:cs typeface="Arial" panose="020B0604020202020204" pitchFamily="34" charset="0"/>
              </a:rPr>
              <a:t>. </a:t>
            </a:r>
            <a:endParaRPr lang="en-US" sz="2400" dirty="0" smtClean="0">
              <a:solidFill>
                <a:schemeClr val="tx1">
                  <a:lumMod val="65000"/>
                  <a:lumOff val="35000"/>
                </a:schemeClr>
              </a:solidFill>
              <a:latin typeface="Arial" panose="020B0604020202020204" pitchFamily="34" charset="0"/>
              <a:cs typeface="Arial" panose="020B0604020202020204" pitchFamily="34" charset="0"/>
            </a:endParaRPr>
          </a:p>
          <a:p>
            <a:pPr marL="800100" lvl="1" indent="-342900" fontAlgn="base">
              <a:spcBef>
                <a:spcPct val="20000"/>
              </a:spcBef>
              <a:buFont typeface="Arial" panose="020B0604020202020204" pitchFamily="34" charset="0"/>
              <a:buChar char="•"/>
            </a:pPr>
            <a:r>
              <a:rPr lang="en-US" sz="1500" dirty="0" smtClean="0">
                <a:solidFill>
                  <a:schemeClr val="tx1">
                    <a:lumMod val="65000"/>
                    <a:lumOff val="35000"/>
                  </a:schemeClr>
                </a:solidFill>
                <a:latin typeface="Arial" panose="020B0604020202020204" pitchFamily="34" charset="0"/>
                <a:cs typeface="Arial" panose="020B0604020202020204" pitchFamily="34" charset="0"/>
              </a:rPr>
              <a:t>Unfortunately</a:t>
            </a:r>
            <a:r>
              <a:rPr lang="en-US" sz="1500" dirty="0">
                <a:solidFill>
                  <a:schemeClr val="tx1">
                    <a:lumMod val="65000"/>
                    <a:lumOff val="35000"/>
                  </a:schemeClr>
                </a:solidFill>
                <a:latin typeface="Arial" panose="020B0604020202020204" pitchFamily="34" charset="0"/>
                <a:cs typeface="Arial" panose="020B0604020202020204" pitchFamily="34" charset="0"/>
              </a:rPr>
              <a:t>, some of the bathrobes in the market are 'OSFM" (One Size Fits Most) or 'OSFA' (One Size Fits All). </a:t>
            </a:r>
            <a:endParaRPr lang="en-US" sz="1500" dirty="0" smtClean="0">
              <a:solidFill>
                <a:schemeClr val="tx1">
                  <a:lumMod val="65000"/>
                  <a:lumOff val="35000"/>
                </a:schemeClr>
              </a:solidFill>
              <a:latin typeface="Arial" panose="020B0604020202020204" pitchFamily="34" charset="0"/>
              <a:cs typeface="Arial" panose="020B0604020202020204" pitchFamily="34" charset="0"/>
            </a:endParaRPr>
          </a:p>
          <a:p>
            <a:pPr marL="800100" lvl="1" indent="-342900" fontAlgn="base">
              <a:spcBef>
                <a:spcPct val="20000"/>
              </a:spcBef>
              <a:buFont typeface="Arial" panose="020B0604020202020204" pitchFamily="34" charset="0"/>
              <a:buChar char="•"/>
            </a:pPr>
            <a:r>
              <a:rPr lang="en-US" sz="1500" dirty="0" smtClean="0">
                <a:solidFill>
                  <a:schemeClr val="tx1">
                    <a:lumMod val="65000"/>
                    <a:lumOff val="35000"/>
                  </a:schemeClr>
                </a:solidFill>
                <a:latin typeface="Arial" panose="020B0604020202020204" pitchFamily="34" charset="0"/>
                <a:cs typeface="Arial" panose="020B0604020202020204" pitchFamily="34" charset="0"/>
              </a:rPr>
              <a:t>Both </a:t>
            </a:r>
            <a:r>
              <a:rPr lang="en-US" sz="1500" dirty="0">
                <a:solidFill>
                  <a:schemeClr val="tx1">
                    <a:lumMod val="65000"/>
                    <a:lumOff val="35000"/>
                  </a:schemeClr>
                </a:solidFill>
                <a:latin typeface="Arial" panose="020B0604020202020204" pitchFamily="34" charset="0"/>
                <a:cs typeface="Arial" panose="020B0604020202020204" pitchFamily="34" charset="0"/>
              </a:rPr>
              <a:t>sizing’s are expected to fit everyone. It doesn't matter if you are too tall or petite, curvy or skinny. It's </a:t>
            </a:r>
            <a:r>
              <a:rPr lang="en-US" sz="1500" dirty="0">
                <a:solidFill>
                  <a:srgbClr val="FF5050"/>
                </a:solidFill>
                <a:latin typeface="Arial" panose="020B0604020202020204" pitchFamily="34" charset="0"/>
                <a:cs typeface="Arial" panose="020B0604020202020204" pitchFamily="34" charset="0"/>
              </a:rPr>
              <a:t>better</a:t>
            </a:r>
            <a:r>
              <a:rPr lang="en-US" sz="1500" dirty="0">
                <a:solidFill>
                  <a:schemeClr val="tx1">
                    <a:lumMod val="65000"/>
                    <a:lumOff val="35000"/>
                  </a:schemeClr>
                </a:solidFill>
                <a:latin typeface="Arial" panose="020B0604020202020204" pitchFamily="34" charset="0"/>
                <a:cs typeface="Arial" panose="020B0604020202020204" pitchFamily="34" charset="0"/>
              </a:rPr>
              <a:t> to </a:t>
            </a:r>
            <a:r>
              <a:rPr lang="en-US" sz="1500" dirty="0">
                <a:solidFill>
                  <a:srgbClr val="FF5050"/>
                </a:solidFill>
                <a:latin typeface="Arial" panose="020B0604020202020204" pitchFamily="34" charset="0"/>
                <a:cs typeface="Arial" panose="020B0604020202020204" pitchFamily="34" charset="0"/>
              </a:rPr>
              <a:t>choose a bathrobe that comes in multiple sizes</a:t>
            </a:r>
            <a:r>
              <a:rPr lang="en-US" sz="1500" dirty="0">
                <a:solidFill>
                  <a:schemeClr val="tx1">
                    <a:lumMod val="65000"/>
                    <a:lumOff val="35000"/>
                  </a:schemeClr>
                </a:solidFill>
                <a:latin typeface="Arial" panose="020B0604020202020204" pitchFamily="34" charset="0"/>
                <a:cs typeface="Arial" panose="020B0604020202020204" pitchFamily="34" charset="0"/>
              </a:rPr>
              <a:t>.</a:t>
            </a:r>
          </a:p>
          <a:p>
            <a:pPr marL="342900" indent="-342900" fontAlgn="base">
              <a:spcBef>
                <a:spcPct val="20000"/>
              </a:spcBef>
              <a:buFont typeface="Wingdings" panose="05000000000000000000" pitchFamily="2" charset="2"/>
              <a:buChar char="Ø"/>
            </a:pPr>
            <a:endParaRPr lang="en-US" sz="2400" dirty="0" smtClean="0">
              <a:solidFill>
                <a:schemeClr val="tx1">
                  <a:lumMod val="65000"/>
                  <a:lumOff val="35000"/>
                </a:schemeClr>
              </a:solidFill>
              <a:latin typeface="Arial" panose="020B0604020202020204" pitchFamily="34" charset="0"/>
              <a:cs typeface="Arial" panose="020B0604020202020204" pitchFamily="34" charset="0"/>
            </a:endParaRPr>
          </a:p>
        </p:txBody>
      </p:sp>
      <p:pic>
        <p:nvPicPr>
          <p:cNvPr id="7" name="Picture 2" descr="Image result for full length robe"/>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9055" r="18504"/>
          <a:stretch/>
        </p:blipFill>
        <p:spPr bwMode="auto">
          <a:xfrm>
            <a:off x="6307798" y="1905000"/>
            <a:ext cx="2760002"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148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sz="3600" dirty="0" smtClean="0"/>
              <a:t>Different Styles </a:t>
            </a:r>
            <a:endParaRPr lang="en-US" sz="3600" dirty="0"/>
          </a:p>
        </p:txBody>
      </p:sp>
      <p:sp>
        <p:nvSpPr>
          <p:cNvPr id="2" name="Rectangle 1"/>
          <p:cNvSpPr/>
          <p:nvPr/>
        </p:nvSpPr>
        <p:spPr>
          <a:xfrm>
            <a:off x="446314" y="1378194"/>
            <a:ext cx="5394680" cy="4348883"/>
          </a:xfrm>
          <a:prstGeom prst="rect">
            <a:avLst/>
          </a:prstGeom>
        </p:spPr>
        <p:txBody>
          <a:bodyPr wrap="square">
            <a:spAutoFit/>
          </a:bodyPr>
          <a:lstStyle/>
          <a:p>
            <a:pPr marL="342900" indent="-342900" fontAlgn="base">
              <a:spcBef>
                <a:spcPct val="20000"/>
              </a:spcBef>
              <a:buFont typeface="Wingdings" panose="05000000000000000000" pitchFamily="2" charset="2"/>
              <a:buChar char="Ø"/>
            </a:pPr>
            <a:r>
              <a:rPr lang="en-US" sz="2400" dirty="0">
                <a:solidFill>
                  <a:schemeClr val="tx1">
                    <a:lumMod val="65000"/>
                    <a:lumOff val="35000"/>
                  </a:schemeClr>
                </a:solidFill>
                <a:latin typeface="Arial" panose="020B0604020202020204" pitchFamily="34" charset="0"/>
                <a:cs typeface="Arial" panose="020B0604020202020204" pitchFamily="34" charset="0"/>
              </a:rPr>
              <a:t>Mid-calf </a:t>
            </a:r>
            <a:r>
              <a:rPr lang="en-US" sz="2400" dirty="0" smtClean="0">
                <a:solidFill>
                  <a:schemeClr val="tx1">
                    <a:lumMod val="65000"/>
                    <a:lumOff val="35000"/>
                  </a:schemeClr>
                </a:solidFill>
                <a:latin typeface="Arial" panose="020B0604020202020204" pitchFamily="34" charset="0"/>
                <a:cs typeface="Arial" panose="020B0604020202020204" pitchFamily="34" charset="0"/>
              </a:rPr>
              <a:t>length</a:t>
            </a:r>
          </a:p>
          <a:p>
            <a:pPr marL="800100" lvl="1" indent="-342900" fontAlgn="base">
              <a:spcBef>
                <a:spcPct val="20000"/>
              </a:spcBef>
              <a:buFont typeface="Arial" panose="020B0604020202020204" pitchFamily="34" charset="0"/>
              <a:buChar char="•"/>
            </a:pPr>
            <a:r>
              <a:rPr lang="en-US" sz="1500" dirty="0" smtClean="0">
                <a:solidFill>
                  <a:schemeClr val="tx1">
                    <a:lumMod val="65000"/>
                    <a:lumOff val="35000"/>
                  </a:schemeClr>
                </a:solidFill>
                <a:latin typeface="Arial" panose="020B0604020202020204" pitchFamily="34" charset="0"/>
                <a:cs typeface="Arial" panose="020B0604020202020204" pitchFamily="34" charset="0"/>
              </a:rPr>
              <a:t>These </a:t>
            </a:r>
            <a:r>
              <a:rPr lang="en-US" sz="1500" dirty="0">
                <a:solidFill>
                  <a:schemeClr val="tx1">
                    <a:lumMod val="65000"/>
                    <a:lumOff val="35000"/>
                  </a:schemeClr>
                </a:solidFill>
                <a:latin typeface="Arial" panose="020B0604020202020204" pitchFamily="34" charset="0"/>
                <a:cs typeface="Arial" panose="020B0604020202020204" pitchFamily="34" charset="0"/>
              </a:rPr>
              <a:t>bathrobes come between your knees and your ankles</a:t>
            </a:r>
            <a:r>
              <a:rPr lang="en-US" sz="1500" dirty="0" smtClean="0">
                <a:solidFill>
                  <a:schemeClr val="tx1">
                    <a:lumMod val="65000"/>
                    <a:lumOff val="35000"/>
                  </a:schemeClr>
                </a:solidFill>
                <a:latin typeface="Arial" panose="020B0604020202020204" pitchFamily="34" charset="0"/>
                <a:cs typeface="Arial" panose="020B0604020202020204" pitchFamily="34" charset="0"/>
              </a:rPr>
              <a:t>.</a:t>
            </a:r>
            <a:endParaRPr lang="en-US" sz="1500" dirty="0">
              <a:solidFill>
                <a:schemeClr val="tx1">
                  <a:lumMod val="65000"/>
                  <a:lumOff val="35000"/>
                </a:schemeClr>
              </a:solidFill>
              <a:latin typeface="Arial" panose="020B0604020202020204" pitchFamily="34" charset="0"/>
              <a:cs typeface="Arial" panose="020B0604020202020204" pitchFamily="34" charset="0"/>
            </a:endParaRPr>
          </a:p>
          <a:p>
            <a:pPr marL="342900" indent="-342900" fontAlgn="base">
              <a:spcBef>
                <a:spcPct val="20000"/>
              </a:spcBef>
              <a:buFont typeface="Wingdings" panose="05000000000000000000" pitchFamily="2" charset="2"/>
              <a:buChar char="Ø"/>
            </a:pPr>
            <a:r>
              <a:rPr lang="en-US" sz="2400" dirty="0" smtClean="0">
                <a:solidFill>
                  <a:schemeClr val="tx1">
                    <a:lumMod val="65000"/>
                    <a:lumOff val="35000"/>
                  </a:schemeClr>
                </a:solidFill>
                <a:latin typeface="Arial" panose="020B0604020202020204" pitchFamily="34" charset="0"/>
                <a:cs typeface="Arial" panose="020B0604020202020204" pitchFamily="34" charset="0"/>
              </a:rPr>
              <a:t>Short </a:t>
            </a:r>
            <a:endParaRPr lang="en-US" sz="2400" dirty="0">
              <a:solidFill>
                <a:schemeClr val="tx1">
                  <a:lumMod val="65000"/>
                  <a:lumOff val="35000"/>
                </a:schemeClr>
              </a:solidFill>
              <a:latin typeface="Arial" panose="020B0604020202020204" pitchFamily="34" charset="0"/>
              <a:cs typeface="Arial" panose="020B0604020202020204" pitchFamily="34" charset="0"/>
            </a:endParaRPr>
          </a:p>
          <a:p>
            <a:pPr marL="800100" lvl="1" indent="-342900" fontAlgn="base">
              <a:spcBef>
                <a:spcPct val="20000"/>
              </a:spcBef>
              <a:buFont typeface="Arial" panose="020B0604020202020204" pitchFamily="34" charset="0"/>
              <a:buChar char="•"/>
            </a:pPr>
            <a:r>
              <a:rPr lang="en-US" sz="1500" dirty="0" smtClean="0">
                <a:solidFill>
                  <a:schemeClr val="tx1">
                    <a:lumMod val="65000"/>
                    <a:lumOff val="35000"/>
                  </a:schemeClr>
                </a:solidFill>
                <a:latin typeface="Arial" panose="020B0604020202020204" pitchFamily="34" charset="0"/>
                <a:cs typeface="Arial" panose="020B0604020202020204" pitchFamily="34" charset="0"/>
              </a:rPr>
              <a:t>These </a:t>
            </a:r>
            <a:r>
              <a:rPr lang="en-US" sz="1500" dirty="0">
                <a:solidFill>
                  <a:schemeClr val="tx1">
                    <a:lumMod val="65000"/>
                    <a:lumOff val="35000"/>
                  </a:schemeClr>
                </a:solidFill>
                <a:latin typeface="Arial" panose="020B0604020202020204" pitchFamily="34" charset="0"/>
                <a:cs typeface="Arial" panose="020B0604020202020204" pitchFamily="34" charset="0"/>
              </a:rPr>
              <a:t>come to your knees and can be used in warm climate. </a:t>
            </a:r>
            <a:endParaRPr lang="en-US" sz="1500" dirty="0" smtClean="0">
              <a:solidFill>
                <a:schemeClr val="tx1">
                  <a:lumMod val="65000"/>
                  <a:lumOff val="35000"/>
                </a:schemeClr>
              </a:solidFill>
              <a:latin typeface="Arial" panose="020B0604020202020204" pitchFamily="34" charset="0"/>
              <a:cs typeface="Arial" panose="020B0604020202020204" pitchFamily="34" charset="0"/>
            </a:endParaRPr>
          </a:p>
          <a:p>
            <a:pPr marL="800100" lvl="1" indent="-342900" fontAlgn="base">
              <a:spcBef>
                <a:spcPct val="20000"/>
              </a:spcBef>
              <a:buFont typeface="Arial" panose="020B0604020202020204" pitchFamily="34" charset="0"/>
              <a:buChar char="•"/>
            </a:pPr>
            <a:r>
              <a:rPr lang="en-US" sz="1500" dirty="0" smtClean="0">
                <a:solidFill>
                  <a:schemeClr val="tx1">
                    <a:lumMod val="65000"/>
                    <a:lumOff val="35000"/>
                  </a:schemeClr>
                </a:solidFill>
                <a:latin typeface="Arial" panose="020B0604020202020204" pitchFamily="34" charset="0"/>
                <a:cs typeface="Arial" panose="020B0604020202020204" pitchFamily="34" charset="0"/>
              </a:rPr>
              <a:t>They </a:t>
            </a:r>
            <a:r>
              <a:rPr lang="en-US" sz="1500" dirty="0">
                <a:solidFill>
                  <a:schemeClr val="tx1">
                    <a:lumMod val="65000"/>
                    <a:lumOff val="35000"/>
                  </a:schemeClr>
                </a:solidFill>
                <a:latin typeface="Arial" panose="020B0604020202020204" pitchFamily="34" charset="0"/>
                <a:cs typeface="Arial" panose="020B0604020202020204" pitchFamily="34" charset="0"/>
              </a:rPr>
              <a:t>are ideal as summer bathrobes. These are also perfect for traveling or using in the hospital or poolside</a:t>
            </a:r>
            <a:r>
              <a:rPr lang="en-US" sz="1500" dirty="0" smtClean="0">
                <a:solidFill>
                  <a:schemeClr val="tx1">
                    <a:lumMod val="65000"/>
                    <a:lumOff val="35000"/>
                  </a:schemeClr>
                </a:solidFill>
                <a:latin typeface="Arial" panose="020B0604020202020204" pitchFamily="34" charset="0"/>
                <a:cs typeface="Arial" panose="020B0604020202020204" pitchFamily="34" charset="0"/>
              </a:rPr>
              <a:t>.</a:t>
            </a:r>
            <a:endParaRPr lang="en-US" sz="2400" dirty="0">
              <a:solidFill>
                <a:schemeClr val="tx1">
                  <a:lumMod val="65000"/>
                  <a:lumOff val="35000"/>
                </a:schemeClr>
              </a:solidFill>
              <a:latin typeface="Arial" panose="020B0604020202020204" pitchFamily="34" charset="0"/>
              <a:cs typeface="Arial" panose="020B0604020202020204" pitchFamily="34" charset="0"/>
            </a:endParaRPr>
          </a:p>
          <a:p>
            <a:pPr marL="342900" indent="-342900" fontAlgn="base">
              <a:spcBef>
                <a:spcPct val="20000"/>
              </a:spcBef>
              <a:buFont typeface="Wingdings" panose="05000000000000000000" pitchFamily="2" charset="2"/>
              <a:buChar char="Ø"/>
            </a:pPr>
            <a:r>
              <a:rPr lang="en-US" sz="2400" dirty="0" smtClean="0">
                <a:solidFill>
                  <a:schemeClr val="tx1">
                    <a:lumMod val="65000"/>
                    <a:lumOff val="35000"/>
                  </a:schemeClr>
                </a:solidFill>
                <a:latin typeface="Arial" panose="020B0604020202020204" pitchFamily="34" charset="0"/>
                <a:cs typeface="Arial" panose="020B0604020202020204" pitchFamily="34" charset="0"/>
              </a:rPr>
              <a:t>Hooded</a:t>
            </a:r>
          </a:p>
          <a:p>
            <a:pPr marL="800100" lvl="1" indent="-342900" fontAlgn="base">
              <a:spcBef>
                <a:spcPct val="20000"/>
              </a:spcBef>
              <a:buFont typeface="Arial" panose="020B0604020202020204" pitchFamily="34" charset="0"/>
              <a:buChar char="•"/>
            </a:pPr>
            <a:r>
              <a:rPr lang="en-US" sz="1500" dirty="0" smtClean="0">
                <a:solidFill>
                  <a:schemeClr val="tx1">
                    <a:lumMod val="65000"/>
                    <a:lumOff val="35000"/>
                  </a:schemeClr>
                </a:solidFill>
                <a:latin typeface="Arial" panose="020B0604020202020204" pitchFamily="34" charset="0"/>
                <a:cs typeface="Arial" panose="020B0604020202020204" pitchFamily="34" charset="0"/>
              </a:rPr>
              <a:t>A </a:t>
            </a:r>
            <a:r>
              <a:rPr lang="en-US" sz="1500" dirty="0">
                <a:solidFill>
                  <a:schemeClr val="tx1">
                    <a:lumMod val="65000"/>
                    <a:lumOff val="35000"/>
                  </a:schemeClr>
                </a:solidFill>
                <a:latin typeface="Arial" panose="020B0604020202020204" pitchFamily="34" charset="0"/>
                <a:cs typeface="Arial" panose="020B0604020202020204" pitchFamily="34" charset="0"/>
              </a:rPr>
              <a:t>hooded bathrobe is generally used after your shower for drying wet hair. </a:t>
            </a:r>
            <a:endParaRPr lang="en-US" sz="1500" dirty="0" smtClean="0">
              <a:solidFill>
                <a:schemeClr val="tx1">
                  <a:lumMod val="65000"/>
                  <a:lumOff val="35000"/>
                </a:schemeClr>
              </a:solidFill>
              <a:latin typeface="Arial" panose="020B0604020202020204" pitchFamily="34" charset="0"/>
              <a:cs typeface="Arial" panose="020B0604020202020204" pitchFamily="34" charset="0"/>
            </a:endParaRPr>
          </a:p>
          <a:p>
            <a:pPr marL="800100" lvl="1" indent="-342900" fontAlgn="base">
              <a:spcBef>
                <a:spcPct val="20000"/>
              </a:spcBef>
              <a:buFont typeface="Arial" panose="020B0604020202020204" pitchFamily="34" charset="0"/>
              <a:buChar char="•"/>
            </a:pPr>
            <a:r>
              <a:rPr lang="en-US" sz="1500" dirty="0" smtClean="0">
                <a:solidFill>
                  <a:schemeClr val="tx1">
                    <a:lumMod val="65000"/>
                    <a:lumOff val="35000"/>
                  </a:schemeClr>
                </a:solidFill>
                <a:latin typeface="Arial" panose="020B0604020202020204" pitchFamily="34" charset="0"/>
                <a:cs typeface="Arial" panose="020B0604020202020204" pitchFamily="34" charset="0"/>
              </a:rPr>
              <a:t>This </a:t>
            </a:r>
            <a:r>
              <a:rPr lang="en-US" sz="1500" dirty="0">
                <a:solidFill>
                  <a:schemeClr val="tx1">
                    <a:lumMod val="65000"/>
                    <a:lumOff val="35000"/>
                  </a:schemeClr>
                </a:solidFill>
                <a:latin typeface="Arial" panose="020B0604020202020204" pitchFamily="34" charset="0"/>
                <a:cs typeface="Arial" panose="020B0604020202020204" pitchFamily="34" charset="0"/>
              </a:rPr>
              <a:t>type of robe is ideal for those with longer hair who want to dry their hair faster after they shower. </a:t>
            </a:r>
            <a:r>
              <a:rPr lang="en-US" sz="1500" dirty="0" smtClean="0">
                <a:solidFill>
                  <a:schemeClr val="tx1">
                    <a:lumMod val="65000"/>
                    <a:lumOff val="35000"/>
                  </a:schemeClr>
                </a:solidFill>
                <a:latin typeface="Arial" panose="020B0604020202020204" pitchFamily="34" charset="0"/>
                <a:cs typeface="Arial" panose="020B0604020202020204" pitchFamily="34" charset="0"/>
              </a:rPr>
              <a:t>These </a:t>
            </a:r>
            <a:r>
              <a:rPr lang="en-US" sz="1500" dirty="0">
                <a:solidFill>
                  <a:schemeClr val="tx1">
                    <a:lumMod val="65000"/>
                    <a:lumOff val="35000"/>
                  </a:schemeClr>
                </a:solidFill>
                <a:latin typeface="Arial" panose="020B0604020202020204" pitchFamily="34" charset="0"/>
                <a:cs typeface="Arial" panose="020B0604020202020204" pitchFamily="34" charset="0"/>
              </a:rPr>
              <a:t>are ideal for the pool as well</a:t>
            </a:r>
            <a:r>
              <a:rPr lang="en-US" sz="1500" dirty="0" smtClean="0">
                <a:solidFill>
                  <a:schemeClr val="tx1">
                    <a:lumMod val="65000"/>
                    <a:lumOff val="35000"/>
                  </a:schemeClr>
                </a:solidFill>
                <a:latin typeface="Arial" panose="020B0604020202020204" pitchFamily="34" charset="0"/>
                <a:cs typeface="Arial" panose="020B0604020202020204" pitchFamily="34" charset="0"/>
              </a:rPr>
              <a:t>.</a:t>
            </a:r>
            <a:endParaRPr lang="en-US" sz="2400" dirty="0">
              <a:solidFill>
                <a:schemeClr val="tx1">
                  <a:lumMod val="65000"/>
                  <a:lumOff val="35000"/>
                </a:schemeClr>
              </a:solidFill>
              <a:latin typeface="Arial" panose="020B0604020202020204" pitchFamily="34" charset="0"/>
              <a:cs typeface="Arial" panose="020B0604020202020204" pitchFamily="34" charset="0"/>
            </a:endParaRPr>
          </a:p>
        </p:txBody>
      </p:sp>
      <p:pic>
        <p:nvPicPr>
          <p:cNvPr id="5122" name="Picture 2" descr="Image result for mid calf robe"/>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34363" t="16788" r="33270"/>
          <a:stretch/>
        </p:blipFill>
        <p:spPr bwMode="auto">
          <a:xfrm>
            <a:off x="5976257" y="1280940"/>
            <a:ext cx="938645" cy="2413218"/>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Image result for short robe"/>
          <p:cNvPicPr>
            <a:picLocks noChangeAspect="1" noChangeArrowheads="1"/>
          </p:cNvPicPr>
          <p:nvPr/>
        </p:nvPicPr>
        <p:blipFill rotWithShape="1">
          <a:blip r:embed="rId3">
            <a:clrChange>
              <a:clrFrom>
                <a:srgbClr val="FAFAFA"/>
              </a:clrFrom>
              <a:clrTo>
                <a:srgbClr val="FAFAFA">
                  <a:alpha val="0"/>
                </a:srgbClr>
              </a:clrTo>
            </a:clrChange>
            <a:extLst>
              <a:ext uri="{28A0092B-C50C-407E-A947-70E740481C1C}">
                <a14:useLocalDpi xmlns:a14="http://schemas.microsoft.com/office/drawing/2010/main" val="0"/>
              </a:ext>
            </a:extLst>
          </a:blip>
          <a:srcRect l="23948" t="18985" r="27409" b="2732"/>
          <a:stretch/>
        </p:blipFill>
        <p:spPr bwMode="auto">
          <a:xfrm>
            <a:off x="7349836" y="2339218"/>
            <a:ext cx="1295400" cy="2775195"/>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Image result for hooded pink robe"/>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840994" y="4293164"/>
            <a:ext cx="1474206" cy="2089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1003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sz="3600" dirty="0" smtClean="0"/>
              <a:t>Different Styles </a:t>
            </a:r>
            <a:endParaRPr lang="en-US" sz="3600" dirty="0"/>
          </a:p>
        </p:txBody>
      </p:sp>
      <p:sp>
        <p:nvSpPr>
          <p:cNvPr id="2" name="Rectangle 1"/>
          <p:cNvSpPr/>
          <p:nvPr/>
        </p:nvSpPr>
        <p:spPr>
          <a:xfrm>
            <a:off x="838200" y="1393371"/>
            <a:ext cx="5486400" cy="5253746"/>
          </a:xfrm>
          <a:prstGeom prst="rect">
            <a:avLst/>
          </a:prstGeom>
        </p:spPr>
        <p:txBody>
          <a:bodyPr wrap="square">
            <a:spAutoFit/>
          </a:bodyPr>
          <a:lstStyle/>
          <a:p>
            <a:pPr marL="342900" indent="-342900" fontAlgn="base">
              <a:spcBef>
                <a:spcPct val="20000"/>
              </a:spcBef>
              <a:buFont typeface="Wingdings" panose="05000000000000000000" pitchFamily="2" charset="2"/>
              <a:buChar char="Ø"/>
            </a:pPr>
            <a:r>
              <a:rPr lang="en-US" sz="2400" dirty="0">
                <a:solidFill>
                  <a:schemeClr val="tx1">
                    <a:lumMod val="65000"/>
                    <a:lumOff val="35000"/>
                  </a:schemeClr>
                </a:solidFill>
                <a:latin typeface="Arial" panose="020B0604020202020204" pitchFamily="34" charset="0"/>
                <a:cs typeface="Arial" panose="020B0604020202020204" pitchFamily="34" charset="0"/>
              </a:rPr>
              <a:t>Kimono </a:t>
            </a:r>
            <a:r>
              <a:rPr lang="en-US" sz="2400" dirty="0" smtClean="0">
                <a:solidFill>
                  <a:schemeClr val="tx1">
                    <a:lumMod val="65000"/>
                    <a:lumOff val="35000"/>
                  </a:schemeClr>
                </a:solidFill>
                <a:latin typeface="Arial" panose="020B0604020202020204" pitchFamily="34" charset="0"/>
                <a:cs typeface="Arial" panose="020B0604020202020204" pitchFamily="34" charset="0"/>
              </a:rPr>
              <a:t>style</a:t>
            </a:r>
          </a:p>
          <a:p>
            <a:pPr marL="800100" lvl="1" indent="-342900" fontAlgn="base">
              <a:spcBef>
                <a:spcPct val="20000"/>
              </a:spcBef>
              <a:buFont typeface="Arial" panose="020B0604020202020204" pitchFamily="34" charset="0"/>
              <a:buChar char="•"/>
            </a:pPr>
            <a:r>
              <a:rPr lang="en-US" sz="1500" dirty="0" smtClean="0">
                <a:solidFill>
                  <a:schemeClr val="tx1">
                    <a:lumMod val="65000"/>
                    <a:lumOff val="35000"/>
                  </a:schemeClr>
                </a:solidFill>
                <a:latin typeface="Arial" panose="020B0604020202020204" pitchFamily="34" charset="0"/>
                <a:cs typeface="Arial" panose="020B0604020202020204" pitchFamily="34" charset="0"/>
              </a:rPr>
              <a:t>These </a:t>
            </a:r>
            <a:r>
              <a:rPr lang="en-US" sz="1500" dirty="0">
                <a:solidFill>
                  <a:schemeClr val="tx1">
                    <a:lumMod val="65000"/>
                    <a:lumOff val="35000"/>
                  </a:schemeClr>
                </a:solidFill>
                <a:latin typeface="Arial" panose="020B0604020202020204" pitchFamily="34" charset="0"/>
                <a:cs typeface="Arial" panose="020B0604020202020204" pitchFamily="34" charset="0"/>
              </a:rPr>
              <a:t>bathrobes are usually mid-calf length or short. They do not have hoods and they are light in weight. </a:t>
            </a:r>
            <a:endParaRPr lang="en-US" sz="1500" dirty="0" smtClean="0">
              <a:solidFill>
                <a:schemeClr val="tx1">
                  <a:lumMod val="65000"/>
                  <a:lumOff val="35000"/>
                </a:schemeClr>
              </a:solidFill>
              <a:latin typeface="Arial" panose="020B0604020202020204" pitchFamily="34" charset="0"/>
              <a:cs typeface="Arial" panose="020B0604020202020204" pitchFamily="34" charset="0"/>
            </a:endParaRPr>
          </a:p>
          <a:p>
            <a:pPr marL="800100" lvl="1" indent="-342900" fontAlgn="base">
              <a:spcBef>
                <a:spcPct val="20000"/>
              </a:spcBef>
              <a:buFont typeface="Arial" panose="020B0604020202020204" pitchFamily="34" charset="0"/>
              <a:buChar char="•"/>
            </a:pPr>
            <a:r>
              <a:rPr lang="en-US" sz="1500" dirty="0" smtClean="0">
                <a:solidFill>
                  <a:schemeClr val="tx1">
                    <a:lumMod val="65000"/>
                    <a:lumOff val="35000"/>
                  </a:schemeClr>
                </a:solidFill>
                <a:latin typeface="Arial" panose="020B0604020202020204" pitchFamily="34" charset="0"/>
                <a:cs typeface="Arial" panose="020B0604020202020204" pitchFamily="34" charset="0"/>
              </a:rPr>
              <a:t>These </a:t>
            </a:r>
            <a:r>
              <a:rPr lang="en-US" sz="1500" dirty="0">
                <a:solidFill>
                  <a:schemeClr val="tx1">
                    <a:lumMod val="65000"/>
                    <a:lumOff val="35000"/>
                  </a:schemeClr>
                </a:solidFill>
                <a:latin typeface="Arial" panose="020B0604020202020204" pitchFamily="34" charset="0"/>
                <a:cs typeface="Arial" panose="020B0604020202020204" pitchFamily="34" charset="0"/>
              </a:rPr>
              <a:t>are </a:t>
            </a:r>
            <a:r>
              <a:rPr lang="en-US" sz="1500" dirty="0" smtClean="0">
                <a:solidFill>
                  <a:schemeClr val="tx1">
                    <a:lumMod val="65000"/>
                    <a:lumOff val="35000"/>
                  </a:schemeClr>
                </a:solidFill>
                <a:latin typeface="Arial" panose="020B0604020202020204" pitchFamily="34" charset="0"/>
                <a:cs typeface="Arial" panose="020B0604020202020204" pitchFamily="34" charset="0"/>
              </a:rPr>
              <a:t>perfect </a:t>
            </a:r>
            <a:r>
              <a:rPr lang="en-US" sz="1500" dirty="0">
                <a:solidFill>
                  <a:schemeClr val="tx1">
                    <a:lumMod val="65000"/>
                    <a:lumOff val="35000"/>
                  </a:schemeClr>
                </a:solidFill>
                <a:latin typeface="Arial" panose="020B0604020202020204" pitchFamily="34" charset="0"/>
                <a:cs typeface="Arial" panose="020B0604020202020204" pitchFamily="34" charset="0"/>
              </a:rPr>
              <a:t>for traveling</a:t>
            </a:r>
            <a:r>
              <a:rPr lang="en-US" sz="1500" dirty="0" smtClean="0">
                <a:solidFill>
                  <a:schemeClr val="tx1">
                    <a:lumMod val="65000"/>
                    <a:lumOff val="35000"/>
                  </a:schemeClr>
                </a:solidFill>
                <a:latin typeface="Arial" panose="020B0604020202020204" pitchFamily="34" charset="0"/>
                <a:cs typeface="Arial" panose="020B0604020202020204" pitchFamily="34" charset="0"/>
              </a:rPr>
              <a:t>.</a:t>
            </a:r>
          </a:p>
          <a:p>
            <a:pPr marL="800100" lvl="1" indent="-342900" fontAlgn="base">
              <a:spcBef>
                <a:spcPct val="20000"/>
              </a:spcBef>
              <a:buFont typeface="Arial" panose="020B0604020202020204" pitchFamily="34" charset="0"/>
              <a:buChar char="•"/>
            </a:pPr>
            <a:endParaRPr lang="en-US" sz="1500" dirty="0">
              <a:solidFill>
                <a:schemeClr val="tx1">
                  <a:lumMod val="65000"/>
                  <a:lumOff val="35000"/>
                </a:schemeClr>
              </a:solidFill>
              <a:latin typeface="Arial" panose="020B0604020202020204" pitchFamily="34" charset="0"/>
              <a:cs typeface="Arial" panose="020B0604020202020204" pitchFamily="34" charset="0"/>
            </a:endParaRPr>
          </a:p>
          <a:p>
            <a:pPr marL="800100" lvl="1" indent="-342900" fontAlgn="base">
              <a:spcBef>
                <a:spcPct val="20000"/>
              </a:spcBef>
              <a:buFont typeface="Arial" panose="020B0604020202020204" pitchFamily="34" charset="0"/>
              <a:buChar char="•"/>
            </a:pPr>
            <a:endParaRPr lang="en-US" sz="1500" dirty="0" smtClean="0">
              <a:solidFill>
                <a:schemeClr val="tx1">
                  <a:lumMod val="65000"/>
                  <a:lumOff val="35000"/>
                </a:schemeClr>
              </a:solidFill>
              <a:latin typeface="Arial" panose="020B0604020202020204" pitchFamily="34" charset="0"/>
              <a:cs typeface="Arial" panose="020B0604020202020204" pitchFamily="34" charset="0"/>
            </a:endParaRPr>
          </a:p>
          <a:p>
            <a:pPr marL="800100" lvl="1" indent="-342900" fontAlgn="base">
              <a:spcBef>
                <a:spcPct val="20000"/>
              </a:spcBef>
              <a:buFont typeface="Arial" panose="020B0604020202020204" pitchFamily="34" charset="0"/>
              <a:buChar char="•"/>
            </a:pPr>
            <a:endParaRPr lang="en-US" sz="1500" dirty="0">
              <a:solidFill>
                <a:schemeClr val="tx1">
                  <a:lumMod val="65000"/>
                  <a:lumOff val="35000"/>
                </a:schemeClr>
              </a:solidFill>
              <a:latin typeface="Arial" panose="020B0604020202020204" pitchFamily="34" charset="0"/>
              <a:cs typeface="Arial" panose="020B0604020202020204" pitchFamily="34" charset="0"/>
            </a:endParaRPr>
          </a:p>
          <a:p>
            <a:pPr marL="800100" lvl="1" indent="-342900" fontAlgn="base">
              <a:spcBef>
                <a:spcPct val="20000"/>
              </a:spcBef>
              <a:buFont typeface="Arial" panose="020B0604020202020204" pitchFamily="34" charset="0"/>
              <a:buChar char="•"/>
            </a:pPr>
            <a:endParaRPr lang="en-US" sz="1500" dirty="0" smtClean="0">
              <a:solidFill>
                <a:schemeClr val="tx1">
                  <a:lumMod val="65000"/>
                  <a:lumOff val="35000"/>
                </a:schemeClr>
              </a:solidFill>
              <a:latin typeface="Arial" panose="020B0604020202020204" pitchFamily="34" charset="0"/>
              <a:cs typeface="Arial" panose="020B0604020202020204" pitchFamily="34" charset="0"/>
            </a:endParaRPr>
          </a:p>
          <a:p>
            <a:pPr marL="800100" lvl="1" indent="-342900" fontAlgn="base">
              <a:spcBef>
                <a:spcPct val="20000"/>
              </a:spcBef>
              <a:buFont typeface="Arial" panose="020B0604020202020204" pitchFamily="34" charset="0"/>
              <a:buChar char="•"/>
            </a:pPr>
            <a:endParaRPr lang="en-US" sz="1500" dirty="0">
              <a:solidFill>
                <a:schemeClr val="tx1">
                  <a:lumMod val="65000"/>
                  <a:lumOff val="35000"/>
                </a:schemeClr>
              </a:solidFill>
              <a:latin typeface="Arial" panose="020B0604020202020204" pitchFamily="34" charset="0"/>
              <a:cs typeface="Arial" panose="020B0604020202020204" pitchFamily="34" charset="0"/>
            </a:endParaRPr>
          </a:p>
          <a:p>
            <a:pPr marL="800100" lvl="1" indent="-342900" fontAlgn="base">
              <a:spcBef>
                <a:spcPct val="20000"/>
              </a:spcBef>
              <a:buFont typeface="Arial" panose="020B0604020202020204" pitchFamily="34" charset="0"/>
              <a:buChar char="•"/>
            </a:pPr>
            <a:endParaRPr lang="en-US" sz="1500" dirty="0" smtClean="0">
              <a:solidFill>
                <a:schemeClr val="tx1">
                  <a:lumMod val="65000"/>
                  <a:lumOff val="35000"/>
                </a:schemeClr>
              </a:solidFill>
              <a:latin typeface="Arial" panose="020B0604020202020204" pitchFamily="34" charset="0"/>
              <a:cs typeface="Arial" panose="020B0604020202020204" pitchFamily="34" charset="0"/>
            </a:endParaRPr>
          </a:p>
          <a:p>
            <a:pPr marL="800100" lvl="1" indent="-342900" fontAlgn="base">
              <a:spcBef>
                <a:spcPct val="20000"/>
              </a:spcBef>
              <a:buFont typeface="Arial" panose="020B0604020202020204" pitchFamily="34" charset="0"/>
              <a:buChar char="•"/>
            </a:pPr>
            <a:endParaRPr lang="en-US" sz="2400" dirty="0" smtClean="0">
              <a:solidFill>
                <a:schemeClr val="tx1">
                  <a:lumMod val="65000"/>
                  <a:lumOff val="35000"/>
                </a:schemeClr>
              </a:solidFill>
              <a:latin typeface="Arial" panose="020B0604020202020204" pitchFamily="34" charset="0"/>
              <a:cs typeface="Arial" panose="020B0604020202020204" pitchFamily="34" charset="0"/>
            </a:endParaRPr>
          </a:p>
          <a:p>
            <a:pPr marL="800100" lvl="1" indent="-342900" fontAlgn="base">
              <a:spcBef>
                <a:spcPct val="20000"/>
              </a:spcBef>
              <a:buFont typeface="Arial" panose="020B0604020202020204" pitchFamily="34" charset="0"/>
              <a:buChar char="•"/>
            </a:pPr>
            <a:endParaRPr lang="en-US" sz="2400" dirty="0">
              <a:solidFill>
                <a:schemeClr val="tx1">
                  <a:lumMod val="65000"/>
                  <a:lumOff val="35000"/>
                </a:schemeClr>
              </a:solidFill>
              <a:latin typeface="Arial" panose="020B0604020202020204" pitchFamily="34" charset="0"/>
              <a:cs typeface="Arial" panose="020B0604020202020204" pitchFamily="34" charset="0"/>
            </a:endParaRPr>
          </a:p>
          <a:p>
            <a:pPr marL="342900" indent="-342900" fontAlgn="base">
              <a:spcBef>
                <a:spcPct val="20000"/>
              </a:spcBef>
              <a:buFont typeface="Wingdings" panose="05000000000000000000" pitchFamily="2" charset="2"/>
              <a:buChar char="Ø"/>
            </a:pPr>
            <a:r>
              <a:rPr lang="en-US" sz="2400" dirty="0" smtClean="0">
                <a:solidFill>
                  <a:schemeClr val="tx1">
                    <a:lumMod val="65000"/>
                    <a:lumOff val="35000"/>
                  </a:schemeClr>
                </a:solidFill>
                <a:latin typeface="Arial" panose="020B0604020202020204" pitchFamily="34" charset="0"/>
                <a:cs typeface="Arial" panose="020B0604020202020204" pitchFamily="34" charset="0"/>
              </a:rPr>
              <a:t>Kids</a:t>
            </a:r>
          </a:p>
          <a:p>
            <a:pPr marL="800100" lvl="1" indent="-342900" fontAlgn="base">
              <a:spcBef>
                <a:spcPct val="20000"/>
              </a:spcBef>
              <a:buFont typeface="Arial" panose="020B0604020202020204" pitchFamily="34" charset="0"/>
              <a:buChar char="•"/>
            </a:pPr>
            <a:r>
              <a:rPr lang="en-US" sz="1500" dirty="0" smtClean="0">
                <a:solidFill>
                  <a:schemeClr val="tx1">
                    <a:lumMod val="65000"/>
                    <a:lumOff val="35000"/>
                  </a:schemeClr>
                </a:solidFill>
                <a:latin typeface="Arial" panose="020B0604020202020204" pitchFamily="34" charset="0"/>
                <a:cs typeface="Arial" panose="020B0604020202020204" pitchFamily="34" charset="0"/>
              </a:rPr>
              <a:t>Kids </a:t>
            </a:r>
            <a:r>
              <a:rPr lang="en-US" sz="1500" dirty="0">
                <a:solidFill>
                  <a:schemeClr val="tx1">
                    <a:lumMod val="65000"/>
                    <a:lumOff val="35000"/>
                  </a:schemeClr>
                </a:solidFill>
                <a:latin typeface="Arial" panose="020B0604020202020204" pitchFamily="34" charset="0"/>
                <a:cs typeface="Arial" panose="020B0604020202020204" pitchFamily="34" charset="0"/>
              </a:rPr>
              <a:t>robes are often styled just like adult robes. However, fabrics and patterns may vary.  </a:t>
            </a:r>
            <a:endParaRPr lang="en-US" sz="1500" dirty="0" smtClean="0">
              <a:solidFill>
                <a:schemeClr val="tx1">
                  <a:lumMod val="65000"/>
                  <a:lumOff val="35000"/>
                </a:schemeClr>
              </a:solidFill>
              <a:latin typeface="Arial" panose="020B0604020202020204" pitchFamily="34" charset="0"/>
              <a:cs typeface="Arial" panose="020B0604020202020204" pitchFamily="34" charset="0"/>
            </a:endParaRPr>
          </a:p>
          <a:p>
            <a:pPr marL="800100" lvl="1" indent="-342900" fontAlgn="base">
              <a:spcBef>
                <a:spcPct val="20000"/>
              </a:spcBef>
              <a:buFont typeface="Arial" panose="020B0604020202020204" pitchFamily="34" charset="0"/>
              <a:buChar char="•"/>
            </a:pPr>
            <a:r>
              <a:rPr lang="en-US" sz="1500" dirty="0" smtClean="0">
                <a:solidFill>
                  <a:schemeClr val="tx1">
                    <a:lumMod val="65000"/>
                    <a:lumOff val="35000"/>
                  </a:schemeClr>
                </a:solidFill>
                <a:latin typeface="Arial" panose="020B0604020202020204" pitchFamily="34" charset="0"/>
                <a:cs typeface="Arial" panose="020B0604020202020204" pitchFamily="34" charset="0"/>
              </a:rPr>
              <a:t>Robes </a:t>
            </a:r>
            <a:r>
              <a:rPr lang="en-US" sz="1500" dirty="0">
                <a:solidFill>
                  <a:schemeClr val="tx1">
                    <a:lumMod val="65000"/>
                    <a:lumOff val="35000"/>
                  </a:schemeClr>
                </a:solidFill>
                <a:latin typeface="Arial" panose="020B0604020202020204" pitchFamily="34" charset="0"/>
                <a:cs typeface="Arial" panose="020B0604020202020204" pitchFamily="34" charset="0"/>
              </a:rPr>
              <a:t>for children may offer special flame- resistant or flame-retardant finishes. </a:t>
            </a:r>
          </a:p>
        </p:txBody>
      </p:sp>
      <p:pic>
        <p:nvPicPr>
          <p:cNvPr id="6148" name="Picture 4" descr="Image result for kimono robe"/>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8913" t="4412" r="6596" b="5749"/>
          <a:stretch/>
        </p:blipFill>
        <p:spPr bwMode="auto">
          <a:xfrm>
            <a:off x="6400800" y="1121229"/>
            <a:ext cx="1414894" cy="2005927"/>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Image result for light weight robe"/>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25532" t="3096" r="24855" b="6093"/>
          <a:stretch/>
        </p:blipFill>
        <p:spPr bwMode="auto">
          <a:xfrm>
            <a:off x="1371600" y="2724583"/>
            <a:ext cx="1173575" cy="2148123"/>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Image result for kids robes"/>
          <p:cNvPicPr>
            <a:picLocks noChangeAspect="1" noChangeArrowheads="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r="5657"/>
          <a:stretch/>
        </p:blipFill>
        <p:spPr bwMode="auto">
          <a:xfrm>
            <a:off x="6254684" y="4894477"/>
            <a:ext cx="1707125" cy="180947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819400" y="2935331"/>
            <a:ext cx="4572000" cy="2169825"/>
          </a:xfrm>
          <a:prstGeom prst="rect">
            <a:avLst/>
          </a:prstGeom>
        </p:spPr>
        <p:txBody>
          <a:bodyPr>
            <a:spAutoFit/>
          </a:bodyPr>
          <a:lstStyle/>
          <a:p>
            <a:pPr marL="342900" indent="-342900" fontAlgn="base">
              <a:spcBef>
                <a:spcPct val="20000"/>
              </a:spcBef>
              <a:buFont typeface="Wingdings" panose="05000000000000000000" pitchFamily="2" charset="2"/>
              <a:buChar char="Ø"/>
            </a:pPr>
            <a:r>
              <a:rPr lang="en-US" sz="2400" dirty="0">
                <a:solidFill>
                  <a:schemeClr val="tx1">
                    <a:lumMod val="65000"/>
                    <a:lumOff val="35000"/>
                  </a:schemeClr>
                </a:solidFill>
                <a:latin typeface="Arial" panose="020B0604020202020204" pitchFamily="34" charset="0"/>
                <a:cs typeface="Arial" panose="020B0604020202020204" pitchFamily="34" charset="0"/>
              </a:rPr>
              <a:t>Light-weight</a:t>
            </a:r>
          </a:p>
          <a:p>
            <a:pPr marL="800100" lvl="1" indent="-342900" fontAlgn="base">
              <a:spcBef>
                <a:spcPct val="20000"/>
              </a:spcBef>
              <a:buFont typeface="Arial" panose="020B0604020202020204" pitchFamily="34" charset="0"/>
              <a:buChar char="•"/>
            </a:pPr>
            <a:r>
              <a:rPr lang="en-US" sz="1500" dirty="0">
                <a:solidFill>
                  <a:schemeClr val="tx1">
                    <a:lumMod val="65000"/>
                    <a:lumOff val="35000"/>
                  </a:schemeClr>
                </a:solidFill>
                <a:latin typeface="Arial" panose="020B0604020202020204" pitchFamily="34" charset="0"/>
                <a:cs typeface="Arial" panose="020B0604020202020204" pitchFamily="34" charset="0"/>
              </a:rPr>
              <a:t>If you need a bathrobe for hot summer days and do not want a thick-heavy bathrobe, light weight ones are perfect for you. </a:t>
            </a:r>
          </a:p>
          <a:p>
            <a:pPr marL="800100" lvl="1" indent="-342900" fontAlgn="base">
              <a:spcBef>
                <a:spcPct val="20000"/>
              </a:spcBef>
              <a:buFont typeface="Arial" panose="020B0604020202020204" pitchFamily="34" charset="0"/>
              <a:buChar char="•"/>
            </a:pPr>
            <a:r>
              <a:rPr lang="en-US" sz="1500" dirty="0">
                <a:solidFill>
                  <a:schemeClr val="tx1">
                    <a:lumMod val="65000"/>
                    <a:lumOff val="35000"/>
                  </a:schemeClr>
                </a:solidFill>
                <a:latin typeface="Arial" panose="020B0604020202020204" pitchFamily="34" charset="0"/>
                <a:cs typeface="Arial" panose="020B0604020202020204" pitchFamily="34" charset="0"/>
              </a:rPr>
              <a:t>These styles are also chosen by spas and hotels due to low price and ease of use in multiple washings. </a:t>
            </a:r>
            <a:endParaRPr lang="en-US" sz="2400"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1915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1129" y="457200"/>
            <a:ext cx="8305800" cy="1143000"/>
          </a:xfrm>
        </p:spPr>
        <p:txBody>
          <a:bodyPr anchor="ctr">
            <a:noAutofit/>
          </a:bodyPr>
          <a:lstStyle/>
          <a:p>
            <a:r>
              <a:rPr lang="en-US" sz="3600" b="1" dirty="0"/>
              <a:t>Selecting the Robe </a:t>
            </a:r>
            <a:r>
              <a:rPr lang="en-US" sz="3600" b="1" dirty="0" smtClean="0"/>
              <a:t>Size</a:t>
            </a:r>
            <a:endParaRPr lang="en-US" sz="3600" dirty="0"/>
          </a:p>
        </p:txBody>
      </p:sp>
      <p:sp>
        <p:nvSpPr>
          <p:cNvPr id="2" name="Rectangle 1"/>
          <p:cNvSpPr/>
          <p:nvPr/>
        </p:nvSpPr>
        <p:spPr>
          <a:xfrm>
            <a:off x="342900" y="2133600"/>
            <a:ext cx="5486400" cy="338554"/>
          </a:xfrm>
          <a:prstGeom prst="rect">
            <a:avLst/>
          </a:prstGeom>
        </p:spPr>
        <p:txBody>
          <a:bodyPr wrap="square">
            <a:spAutoFit/>
          </a:bodyPr>
          <a:lstStyle/>
          <a:p>
            <a:r>
              <a:rPr lang="en-US" sz="1600" u="sng" dirty="0" smtClean="0"/>
              <a:t> </a:t>
            </a:r>
            <a:endParaRPr lang="en-US" sz="1600" dirty="0"/>
          </a:p>
        </p:txBody>
      </p:sp>
      <p:sp>
        <p:nvSpPr>
          <p:cNvPr id="3" name="Rectangle 2"/>
          <p:cNvSpPr/>
          <p:nvPr/>
        </p:nvSpPr>
        <p:spPr>
          <a:xfrm>
            <a:off x="609600" y="1676400"/>
            <a:ext cx="7086600" cy="3859518"/>
          </a:xfrm>
          <a:prstGeom prst="rect">
            <a:avLst/>
          </a:prstGeom>
        </p:spPr>
        <p:txBody>
          <a:bodyPr wrap="square">
            <a:spAutoFit/>
          </a:bodyPr>
          <a:lstStyle/>
          <a:p>
            <a:pPr marL="342900" indent="-342900" fontAlgn="base">
              <a:spcBef>
                <a:spcPct val="20000"/>
              </a:spcBef>
              <a:buFont typeface="Wingdings" panose="05000000000000000000" pitchFamily="2" charset="2"/>
              <a:buChar char="Ø"/>
            </a:pPr>
            <a:r>
              <a:rPr lang="en-US" sz="2400" dirty="0">
                <a:solidFill>
                  <a:schemeClr val="tx1">
                    <a:lumMod val="65000"/>
                    <a:lumOff val="35000"/>
                  </a:schemeClr>
                </a:solidFill>
                <a:latin typeface="Arial" panose="020B0604020202020204" pitchFamily="34" charset="0"/>
                <a:cs typeface="Arial" panose="020B0604020202020204" pitchFamily="34" charset="0"/>
              </a:rPr>
              <a:t>No matter where you buy a robe, you should be aware of one size fits all robes. </a:t>
            </a:r>
            <a:r>
              <a:rPr lang="en-US" sz="2400" dirty="0" smtClean="0">
                <a:solidFill>
                  <a:schemeClr val="tx1">
                    <a:lumMod val="65000"/>
                    <a:lumOff val="35000"/>
                  </a:schemeClr>
                </a:solidFill>
                <a:latin typeface="Arial" panose="020B0604020202020204" pitchFamily="34" charset="0"/>
                <a:cs typeface="Arial" panose="020B0604020202020204" pitchFamily="34" charset="0"/>
              </a:rPr>
              <a:t>If </a:t>
            </a:r>
            <a:r>
              <a:rPr lang="en-US" sz="2400" dirty="0">
                <a:solidFill>
                  <a:schemeClr val="tx1">
                    <a:lumMod val="65000"/>
                    <a:lumOff val="35000"/>
                  </a:schemeClr>
                </a:solidFill>
                <a:latin typeface="Arial" panose="020B0604020202020204" pitchFamily="34" charset="0"/>
                <a:cs typeface="Arial" panose="020B0604020202020204" pitchFamily="34" charset="0"/>
              </a:rPr>
              <a:t>you are lucky, you can spend many hours a day in your comfortable cozy robe. So why would you purchase something that wasn’t sized to fit you well? </a:t>
            </a:r>
            <a:endParaRPr lang="en-US" sz="2400" dirty="0" smtClean="0">
              <a:solidFill>
                <a:schemeClr val="tx1">
                  <a:lumMod val="65000"/>
                  <a:lumOff val="35000"/>
                </a:schemeClr>
              </a:solidFill>
              <a:latin typeface="Arial" panose="020B0604020202020204" pitchFamily="34" charset="0"/>
              <a:cs typeface="Arial" panose="020B0604020202020204" pitchFamily="34" charset="0"/>
            </a:endParaRPr>
          </a:p>
          <a:p>
            <a:pPr marL="342900" indent="-342900" fontAlgn="base">
              <a:spcBef>
                <a:spcPct val="20000"/>
              </a:spcBef>
              <a:buFont typeface="Wingdings" panose="05000000000000000000" pitchFamily="2" charset="2"/>
              <a:buChar char="Ø"/>
            </a:pPr>
            <a:r>
              <a:rPr lang="en-US" sz="2400" dirty="0" smtClean="0">
                <a:solidFill>
                  <a:schemeClr val="tx1">
                    <a:lumMod val="65000"/>
                    <a:lumOff val="35000"/>
                  </a:schemeClr>
                </a:solidFill>
                <a:latin typeface="Arial" panose="020B0604020202020204" pitchFamily="34" charset="0"/>
                <a:cs typeface="Arial" panose="020B0604020202020204" pitchFamily="34" charset="0"/>
              </a:rPr>
              <a:t>If </a:t>
            </a:r>
            <a:r>
              <a:rPr lang="en-US" sz="2400" dirty="0">
                <a:solidFill>
                  <a:schemeClr val="tx1">
                    <a:lumMod val="65000"/>
                    <a:lumOff val="35000"/>
                  </a:schemeClr>
                </a:solidFill>
                <a:latin typeface="Arial" panose="020B0604020202020204" pitchFamily="34" charset="0"/>
                <a:cs typeface="Arial" panose="020B0604020202020204" pitchFamily="34" charset="0"/>
              </a:rPr>
              <a:t>you are buying a robe for a friend or a loved one, you want to give them an option to exchange it for a different size if it doesn't fit well.</a:t>
            </a:r>
          </a:p>
        </p:txBody>
      </p:sp>
    </p:spTree>
    <p:extLst>
      <p:ext uri="{BB962C8B-B14F-4D97-AF65-F5344CB8AC3E}">
        <p14:creationId xmlns:p14="http://schemas.microsoft.com/office/powerpoint/2010/main" val="228689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414</TotalTime>
  <Words>1092</Words>
  <Application>Microsoft Office PowerPoint</Application>
  <PresentationFormat>On-screen Show (4:3)</PresentationFormat>
  <Paragraphs>97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Executive</vt:lpstr>
      <vt:lpstr>Bathrobes </vt:lpstr>
      <vt:lpstr>A Bathrobe?</vt:lpstr>
      <vt:lpstr>Choosing the Fabric!</vt:lpstr>
      <vt:lpstr>Robe Fabric Pros and Cons</vt:lpstr>
      <vt:lpstr>Robe Fabric Pros and Cons</vt:lpstr>
      <vt:lpstr>Different Styles</vt:lpstr>
      <vt:lpstr>Different Styles </vt:lpstr>
      <vt:lpstr>Different Styles </vt:lpstr>
      <vt:lpstr>Selecting the Robe Size</vt:lpstr>
      <vt:lpstr>Why are there so many one size fits all or one size fits most robes?</vt:lpstr>
      <vt:lpstr>Bathrobe Color </vt:lpstr>
      <vt:lpstr>Features and Other Considerations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Georgia 4-H Cotton Boll &amp; Consumer Judging 2017 Bathrobes</dc:title>
  <dc:creator>William Walker</dc:creator>
  <cp:lastModifiedBy>William Walker</cp:lastModifiedBy>
  <cp:revision>19</cp:revision>
  <dcterms:created xsi:type="dcterms:W3CDTF">2017-07-11T13:44:42Z</dcterms:created>
  <dcterms:modified xsi:type="dcterms:W3CDTF">2017-07-14T12:53:48Z</dcterms:modified>
</cp:coreProperties>
</file>